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8"/>
  </p:notesMasterIdLst>
  <p:handoutMasterIdLst>
    <p:handoutMasterId r:id="rId19"/>
  </p:handoutMasterIdLst>
  <p:sldIdLst>
    <p:sldId id="256" r:id="rId2"/>
    <p:sldId id="938" r:id="rId3"/>
    <p:sldId id="267" r:id="rId4"/>
    <p:sldId id="939" r:id="rId5"/>
    <p:sldId id="940" r:id="rId6"/>
    <p:sldId id="266" r:id="rId7"/>
    <p:sldId id="269" r:id="rId8"/>
    <p:sldId id="636" r:id="rId9"/>
    <p:sldId id="260" r:id="rId10"/>
    <p:sldId id="270" r:id="rId11"/>
    <p:sldId id="265" r:id="rId12"/>
    <p:sldId id="261" r:id="rId13"/>
    <p:sldId id="264" r:id="rId14"/>
    <p:sldId id="268" r:id="rId15"/>
    <p:sldId id="258" r:id="rId16"/>
    <p:sldId id="259" r:id="rId17"/>
  </p:sldIdLst>
  <p:sldSz cx="9144000" cy="6858000" type="screen4x3"/>
  <p:notesSz cx="9942513" cy="67611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670189-BB52-4EC2-B46C-C1348DA295E2}">
          <p14:sldIdLst>
            <p14:sldId id="256"/>
            <p14:sldId id="938"/>
            <p14:sldId id="267"/>
            <p14:sldId id="939"/>
            <p14:sldId id="940"/>
            <p14:sldId id="266"/>
            <p14:sldId id="269"/>
            <p14:sldId id="636"/>
            <p14:sldId id="260"/>
            <p14:sldId id="270"/>
            <p14:sldId id="265"/>
            <p14:sldId id="261"/>
            <p14:sldId id="264"/>
            <p14:sldId id="268"/>
            <p14:sldId id="258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727"/>
    <a:srgbClr val="0000FF"/>
    <a:srgbClr val="000099"/>
    <a:srgbClr val="005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6" autoAdjust="0"/>
    <p:restoredTop sz="99104" autoAdjust="0"/>
  </p:normalViewPr>
  <p:slideViewPr>
    <p:cSldViewPr>
      <p:cViewPr varScale="1">
        <p:scale>
          <a:sx n="114" d="100"/>
          <a:sy n="114" d="100"/>
        </p:scale>
        <p:origin x="10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87;&#1088;&#1080;&#1077;&#1084;&#1082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6;&#1090;&#1095;&#1077;&#1090;%20&#1056;&#1077;&#1082;&#1090;&#1086;&#1088;&#1072;_&#1085;&#1072;%20&#1089;&#1072;&#1081;&#1090;\&#1076;&#1083;&#1103;%20&#1086;&#1090;&#1095;&#1077;&#1090;&#1072;%20&#1056;&#1077;&#1082;&#1090;&#1086;&#1088;&#1072;%20&#1076;&#1072;&#1085;&#1085;&#1099;&#1077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6;&#1090;&#1095;&#1077;&#1090;%20&#1056;&#1077;&#1082;&#1090;&#1086;&#1088;&#1072;_&#1085;&#1072;%20&#1089;&#1072;&#1081;&#1090;\&#1076;&#1083;&#1103;%20&#1086;&#1090;&#1095;&#1077;&#1090;&#1072;%20&#1056;&#1077;&#1082;&#1090;&#1086;&#1088;&#1072;%20&#1076;&#1072;&#1085;&#1085;&#1099;&#1077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6;&#1090;&#1095;&#1077;&#1090;%20&#1056;&#1077;&#1082;&#1090;&#1086;&#1088;&#1072;_&#1085;&#1072;%20&#1089;&#1072;&#1081;&#1090;\&#1076;&#1083;&#1103;%20&#1086;&#1090;&#1095;&#1077;&#1090;&#1072;%20&#1056;&#1077;&#1082;&#1090;&#1086;&#1088;&#1072;%20&#1076;&#1072;&#1085;&#1085;&#1099;&#1077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6;&#1090;&#1095;&#1077;&#1090;%20&#1056;&#1077;&#1082;&#1090;&#1086;&#1088;&#1072;_&#1085;&#1072;%20&#1089;&#1072;&#1081;&#1090;\&#1076;&#1083;&#1103;%20&#1086;&#1090;&#1095;&#1077;&#1090;&#1072;%20&#1056;&#1077;&#1082;&#1090;&#1086;&#1088;&#1072;%20&#1076;&#1072;&#1085;&#1085;&#1099;&#1077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/>
              <a:t>Данные по приему обучающихся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прием!$A$7</c:f>
              <c:strCache>
                <c:ptCount val="1"/>
                <c:pt idx="0">
                  <c:v>2023-2024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прием!$B$5:$D$6</c:f>
              <c:strCache>
                <c:ptCount val="3"/>
                <c:pt idx="0">
                  <c:v>всего</c:v>
                </c:pt>
                <c:pt idx="1">
                  <c:v>Грант </c:v>
                </c:pt>
                <c:pt idx="2">
                  <c:v>Договор</c:v>
                </c:pt>
              </c:strCache>
            </c:strRef>
          </c:cat>
          <c:val>
            <c:numRef>
              <c:f>прием!$B$7:$D$7</c:f>
              <c:numCache>
                <c:formatCode>General</c:formatCode>
                <c:ptCount val="3"/>
                <c:pt idx="0">
                  <c:v>1313</c:v>
                </c:pt>
                <c:pt idx="1">
                  <c:v>191</c:v>
                </c:pt>
                <c:pt idx="2">
                  <c:v>1122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4-4777-8BB5-400C3E1582FD}"/>
            </c:ext>
          </c:extLst>
        </c:ser>
        <c:ser>
          <c:idx val="1"/>
          <c:order val="1"/>
          <c:tx>
            <c:strRef>
              <c:f>прием!$A$8</c:f>
              <c:strCache>
                <c:ptCount val="1"/>
                <c:pt idx="0">
                  <c:v>2024-2025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прием!$B$5:$D$6</c:f>
              <c:strCache>
                <c:ptCount val="3"/>
                <c:pt idx="0">
                  <c:v>всего</c:v>
                </c:pt>
                <c:pt idx="1">
                  <c:v>Грант </c:v>
                </c:pt>
                <c:pt idx="2">
                  <c:v>Договор</c:v>
                </c:pt>
              </c:strCache>
            </c:strRef>
          </c:cat>
          <c:val>
            <c:numRef>
              <c:f>прием!$B$8:$D$8</c:f>
              <c:numCache>
                <c:formatCode>General</c:formatCode>
                <c:ptCount val="3"/>
                <c:pt idx="0">
                  <c:v>1495</c:v>
                </c:pt>
                <c:pt idx="1">
                  <c:v>228</c:v>
                </c:pt>
                <c:pt idx="2">
                  <c:v>1267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44-4777-8BB5-400C3E1582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443923408"/>
        <c:axId val="443925376"/>
      </c:barChart>
      <c:catAx>
        <c:axId val="44392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925376"/>
        <c:crosses val="autoZero"/>
        <c:auto val="1"/>
        <c:lblAlgn val="ctr"/>
        <c:lblOffset val="100"/>
        <c:noMultiLvlLbl val="0"/>
      </c:catAx>
      <c:valAx>
        <c:axId val="443925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92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контингент </a:t>
            </a:r>
            <a:r>
              <a:rPr lang="ru-RU" sz="1200" dirty="0" err="1"/>
              <a:t>бакалавриАта</a:t>
            </a:r>
            <a:r>
              <a:rPr lang="ru-RU" sz="120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'общий контингент'!$A$4</c:f>
              <c:strCache>
                <c:ptCount val="1"/>
                <c:pt idx="0">
                  <c:v>2023-2024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'общий контингент'!$B$3:$D$3</c:f>
              <c:strCache>
                <c:ptCount val="3"/>
                <c:pt idx="0">
                  <c:v>Всего бакалавриат</c:v>
                </c:pt>
                <c:pt idx="1">
                  <c:v>Грант</c:v>
                </c:pt>
                <c:pt idx="2">
                  <c:v>Договор</c:v>
                </c:pt>
              </c:strCache>
            </c:strRef>
          </c:cat>
          <c:val>
            <c:numRef>
              <c:f>'общий контингент'!$B$4:$D$4</c:f>
              <c:numCache>
                <c:formatCode>General</c:formatCode>
                <c:ptCount val="3"/>
                <c:pt idx="0">
                  <c:v>5903</c:v>
                </c:pt>
                <c:pt idx="1">
                  <c:v>1056</c:v>
                </c:pt>
                <c:pt idx="2">
                  <c:v>4847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B-4ECC-BFB4-D93DDA9D4B36}"/>
            </c:ext>
          </c:extLst>
        </c:ser>
        <c:ser>
          <c:idx val="1"/>
          <c:order val="1"/>
          <c:tx>
            <c:strRef>
              <c:f>'общий контингент'!$A$5</c:f>
              <c:strCache>
                <c:ptCount val="1"/>
                <c:pt idx="0">
                  <c:v>2024-2025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'общий контингент'!$B$3:$D$3</c:f>
              <c:strCache>
                <c:ptCount val="3"/>
                <c:pt idx="0">
                  <c:v>Всего бакалавриат</c:v>
                </c:pt>
                <c:pt idx="1">
                  <c:v>Грант</c:v>
                </c:pt>
                <c:pt idx="2">
                  <c:v>Договор</c:v>
                </c:pt>
              </c:strCache>
            </c:strRef>
          </c:cat>
          <c:val>
            <c:numRef>
              <c:f>'общий контингент'!$B$5:$D$5</c:f>
              <c:numCache>
                <c:formatCode>General</c:formatCode>
                <c:ptCount val="3"/>
                <c:pt idx="0">
                  <c:v>5636</c:v>
                </c:pt>
                <c:pt idx="1">
                  <c:v>805</c:v>
                </c:pt>
                <c:pt idx="2">
                  <c:v>4831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4B-4ECC-BFB4-D93DDA9D4B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571770344"/>
        <c:axId val="571769688"/>
      </c:barChart>
      <c:catAx>
        <c:axId val="57177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1769688"/>
        <c:crosses val="autoZero"/>
        <c:auto val="1"/>
        <c:lblAlgn val="ctr"/>
        <c:lblOffset val="100"/>
        <c:noMultiLvlLbl val="0"/>
      </c:catAx>
      <c:valAx>
        <c:axId val="571769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177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Контингент магистратуры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'общий контингент'!$A$9</c:f>
              <c:strCache>
                <c:ptCount val="1"/>
                <c:pt idx="0">
                  <c:v>2023-2024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'общий контингент'!$B$8:$D$8</c:f>
              <c:strCache>
                <c:ptCount val="3"/>
                <c:pt idx="0">
                  <c:v>Всего магистратура</c:v>
                </c:pt>
                <c:pt idx="1">
                  <c:v>Грант</c:v>
                </c:pt>
                <c:pt idx="2">
                  <c:v>Договор</c:v>
                </c:pt>
              </c:strCache>
            </c:strRef>
          </c:cat>
          <c:val>
            <c:numRef>
              <c:f>'общий контингент'!$B$9:$D$9</c:f>
              <c:numCache>
                <c:formatCode>General</c:formatCode>
                <c:ptCount val="3"/>
                <c:pt idx="0">
                  <c:v>234</c:v>
                </c:pt>
                <c:pt idx="1">
                  <c:v>108</c:v>
                </c:pt>
                <c:pt idx="2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F-40AA-8433-C2765B8638EF}"/>
            </c:ext>
          </c:extLst>
        </c:ser>
        <c:ser>
          <c:idx val="1"/>
          <c:order val="1"/>
          <c:tx>
            <c:strRef>
              <c:f>'общий контингент'!$A$10</c:f>
              <c:strCache>
                <c:ptCount val="1"/>
                <c:pt idx="0">
                  <c:v>2024-2025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'общий контингент'!$B$8:$D$8</c:f>
              <c:strCache>
                <c:ptCount val="3"/>
                <c:pt idx="0">
                  <c:v>Всего магистратура</c:v>
                </c:pt>
                <c:pt idx="1">
                  <c:v>Грант</c:v>
                </c:pt>
                <c:pt idx="2">
                  <c:v>Договор</c:v>
                </c:pt>
              </c:strCache>
            </c:strRef>
          </c:cat>
          <c:val>
            <c:numRef>
              <c:f>'общий контингент'!$B$10:$D$10</c:f>
              <c:numCache>
                <c:formatCode>General</c:formatCode>
                <c:ptCount val="3"/>
                <c:pt idx="0">
                  <c:v>172</c:v>
                </c:pt>
                <c:pt idx="1">
                  <c:v>62</c:v>
                </c:pt>
                <c:pt idx="2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DF-40AA-8433-C2765B8638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612930296"/>
        <c:axId val="612935544"/>
      </c:barChart>
      <c:catAx>
        <c:axId val="61293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2935544"/>
        <c:crosses val="autoZero"/>
        <c:auto val="1"/>
        <c:lblAlgn val="ctr"/>
        <c:lblOffset val="100"/>
        <c:noMultiLvlLbl val="0"/>
      </c:catAx>
      <c:valAx>
        <c:axId val="612935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2930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Контингент докторантуры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'общий контингент'!$A$15</c:f>
              <c:strCache>
                <c:ptCount val="1"/>
                <c:pt idx="0">
                  <c:v>2023-2024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'общий контингент'!$B$14:$D$14</c:f>
              <c:strCache>
                <c:ptCount val="3"/>
                <c:pt idx="0">
                  <c:v>Всего  докторантура</c:v>
                </c:pt>
                <c:pt idx="1">
                  <c:v>Грант</c:v>
                </c:pt>
                <c:pt idx="2">
                  <c:v>Договор</c:v>
                </c:pt>
              </c:strCache>
            </c:strRef>
          </c:cat>
          <c:val>
            <c:numRef>
              <c:f>'общий контингент'!$B$15:$D$15</c:f>
              <c:numCache>
                <c:formatCode>General</c:formatCode>
                <c:ptCount val="3"/>
                <c:pt idx="0">
                  <c:v>26</c:v>
                </c:pt>
                <c:pt idx="1">
                  <c:v>24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8E-46DB-83E3-8B1D41FC16D8}"/>
            </c:ext>
          </c:extLst>
        </c:ser>
        <c:ser>
          <c:idx val="1"/>
          <c:order val="1"/>
          <c:tx>
            <c:strRef>
              <c:f>'общий контингент'!$A$16</c:f>
              <c:strCache>
                <c:ptCount val="1"/>
                <c:pt idx="0">
                  <c:v>2024-2025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'общий контингент'!$B$14:$D$14</c:f>
              <c:strCache>
                <c:ptCount val="3"/>
                <c:pt idx="0">
                  <c:v>Всего  докторантура</c:v>
                </c:pt>
                <c:pt idx="1">
                  <c:v>Грант</c:v>
                </c:pt>
                <c:pt idx="2">
                  <c:v>Договор</c:v>
                </c:pt>
              </c:strCache>
            </c:strRef>
          </c:cat>
          <c:val>
            <c:numRef>
              <c:f>'общий контингент'!$B$16:$D$16</c:f>
              <c:numCache>
                <c:formatCode>General</c:formatCode>
                <c:ptCount val="3"/>
                <c:pt idx="0">
                  <c:v>42</c:v>
                </c:pt>
                <c:pt idx="1">
                  <c:v>41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8E-46DB-83E3-8B1D41FC16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443922096"/>
        <c:axId val="443918816"/>
      </c:barChart>
      <c:catAx>
        <c:axId val="44392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918816"/>
        <c:crosses val="autoZero"/>
        <c:auto val="1"/>
        <c:lblAlgn val="ctr"/>
        <c:lblOffset val="100"/>
        <c:noMultiLvlLbl val="0"/>
      </c:catAx>
      <c:valAx>
        <c:axId val="44391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92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93335721921396E-2"/>
          <c:y val="3.4786572054494945E-2"/>
          <c:w val="0.91801332855615725"/>
          <c:h val="0.51178881318624736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numFmt formatCode="@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ФВ</c:v>
                </c:pt>
                <c:pt idx="1">
                  <c:v>ПФИЯ</c:v>
                </c:pt>
                <c:pt idx="2">
                  <c:v>ФМОПиБ</c:v>
                </c:pt>
                <c:pt idx="3">
                  <c:v>ФПИФ</c:v>
                </c:pt>
                <c:pt idx="4">
                  <c:v>ФММК</c:v>
                </c:pt>
                <c:pt idx="5">
                  <c:v>УПО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</c:v>
                </c:pt>
                <c:pt idx="1">
                  <c:v>31</c:v>
                </c:pt>
                <c:pt idx="2">
                  <c:v>33</c:v>
                </c:pt>
                <c:pt idx="3">
                  <c:v>22</c:v>
                </c:pt>
                <c:pt idx="4">
                  <c:v>20</c:v>
                </c:pt>
                <c:pt idx="5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12C6-4197-85A7-0BA5B101C05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39009296"/>
        <c:axId val="339013888"/>
      </c:barChart>
      <c:catAx>
        <c:axId val="33900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013888"/>
        <c:crosses val="autoZero"/>
        <c:auto val="1"/>
        <c:lblAlgn val="ctr"/>
        <c:lblOffset val="100"/>
        <c:noMultiLvlLbl val="0"/>
      </c:catAx>
      <c:valAx>
        <c:axId val="33901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00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Учитель двух иностранных языков</c:v>
                </c:pt>
                <c:pt idx="1">
                  <c:v>Международное право</c:v>
                </c:pt>
                <c:pt idx="2">
                  <c:v>Международный бизнес </c:v>
                </c:pt>
                <c:pt idx="3">
                  <c:v>Ресторанное дело и гостиничный бизнес</c:v>
                </c:pt>
                <c:pt idx="4">
                  <c:v>Международные отношения</c:v>
                </c:pt>
                <c:pt idx="5">
                  <c:v>Востоковедение</c:v>
                </c:pt>
                <c:pt idx="6">
                  <c:v>Менеджмент и маркетинг</c:v>
                </c:pt>
                <c:pt idx="7">
                  <c:v>Иностранная филология </c:v>
                </c:pt>
                <c:pt idx="8">
                  <c:v>Туризм</c:v>
                </c:pt>
                <c:pt idx="9">
                  <c:v>Связь с общественностью</c:v>
                </c:pt>
                <c:pt idx="10">
                  <c:v>Переводческое дело </c:v>
                </c:pt>
                <c:pt idx="11">
                  <c:v>Юриспруденция</c:v>
                </c:pt>
                <c:pt idx="12">
                  <c:v>Журналистика</c:v>
                </c:pt>
              </c:strCache>
            </c:strRef>
          </c:cat>
          <c:val>
            <c:numRef>
              <c:f>Лист1!$B$2:$B$14</c:f>
              <c:numCache>
                <c:formatCode>0%</c:formatCode>
                <c:ptCount val="13"/>
                <c:pt idx="0">
                  <c:v>0.84</c:v>
                </c:pt>
                <c:pt idx="1">
                  <c:v>0.83</c:v>
                </c:pt>
                <c:pt idx="2">
                  <c:v>0.79</c:v>
                </c:pt>
                <c:pt idx="3">
                  <c:v>0.77</c:v>
                </c:pt>
                <c:pt idx="4">
                  <c:v>0.76</c:v>
                </c:pt>
                <c:pt idx="5">
                  <c:v>0.75</c:v>
                </c:pt>
                <c:pt idx="6">
                  <c:v>0.74</c:v>
                </c:pt>
                <c:pt idx="7">
                  <c:v>0.74</c:v>
                </c:pt>
                <c:pt idx="8">
                  <c:v>0.74</c:v>
                </c:pt>
                <c:pt idx="9">
                  <c:v>0.73</c:v>
                </c:pt>
                <c:pt idx="10">
                  <c:v>0.7</c:v>
                </c:pt>
                <c:pt idx="11">
                  <c:v>0.69</c:v>
                </c:pt>
                <c:pt idx="1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57-4CAD-8C62-1E8340836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550296"/>
        <c:axId val="194551280"/>
      </c:barChart>
      <c:catAx>
        <c:axId val="19455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94551280"/>
        <c:crosses val="autoZero"/>
        <c:auto val="1"/>
        <c:lblAlgn val="ctr"/>
        <c:lblOffset val="100"/>
        <c:noMultiLvlLbl val="0"/>
      </c:catAx>
      <c:valAx>
        <c:axId val="19455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94550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ППС!$A$10</c:f>
              <c:strCache>
                <c:ptCount val="1"/>
                <c:pt idx="0">
                  <c:v>2023-2024 учебный год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ППС!$B$9:$F$9</c:f>
              <c:strCache>
                <c:ptCount val="5"/>
                <c:pt idx="0">
                  <c:v>общая </c:v>
                </c:pt>
                <c:pt idx="1">
                  <c:v>доктора наук</c:v>
                </c:pt>
                <c:pt idx="2">
                  <c:v>доктора философии (PhD)</c:v>
                </c:pt>
                <c:pt idx="3">
                  <c:v>кандидатов наук – 187</c:v>
                </c:pt>
                <c:pt idx="4">
                  <c:v>% остепенности </c:v>
                </c:pt>
              </c:strCache>
            </c:strRef>
          </c:cat>
          <c:val>
            <c:numRef>
              <c:f>ППС!$B$10:$F$10</c:f>
              <c:numCache>
                <c:formatCode>General</c:formatCode>
                <c:ptCount val="5"/>
                <c:pt idx="0">
                  <c:v>478</c:v>
                </c:pt>
                <c:pt idx="1">
                  <c:v>44</c:v>
                </c:pt>
                <c:pt idx="2">
                  <c:v>40</c:v>
                </c:pt>
                <c:pt idx="3">
                  <c:v>167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27-4EB7-AE38-93AC2C1FDF45}"/>
            </c:ext>
          </c:extLst>
        </c:ser>
        <c:ser>
          <c:idx val="1"/>
          <c:order val="1"/>
          <c:tx>
            <c:strRef>
              <c:f>ППС!$A$11</c:f>
              <c:strCache>
                <c:ptCount val="1"/>
                <c:pt idx="0">
                  <c:v>2024-2025 учебный год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ППС!$B$9:$F$9</c:f>
              <c:strCache>
                <c:ptCount val="5"/>
                <c:pt idx="0">
                  <c:v>общая </c:v>
                </c:pt>
                <c:pt idx="1">
                  <c:v>доктора наук</c:v>
                </c:pt>
                <c:pt idx="2">
                  <c:v>доктора философии (PhD)</c:v>
                </c:pt>
                <c:pt idx="3">
                  <c:v>кандидатов наук – 187</c:v>
                </c:pt>
                <c:pt idx="4">
                  <c:v>% остепенности </c:v>
                </c:pt>
              </c:strCache>
            </c:strRef>
          </c:cat>
          <c:val>
            <c:numRef>
              <c:f>ППС!$B$11:$F$11</c:f>
              <c:numCache>
                <c:formatCode>General</c:formatCode>
                <c:ptCount val="5"/>
                <c:pt idx="0">
                  <c:v>452</c:v>
                </c:pt>
                <c:pt idx="1">
                  <c:v>39</c:v>
                </c:pt>
                <c:pt idx="2">
                  <c:v>47</c:v>
                </c:pt>
                <c:pt idx="3">
                  <c:v>139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27-4EB7-AE38-93AC2C1FDF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9729792"/>
        <c:axId val="549728480"/>
      </c:barChart>
      <c:catAx>
        <c:axId val="54972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9728480"/>
        <c:crosses val="autoZero"/>
        <c:auto val="1"/>
        <c:lblAlgn val="ctr"/>
        <c:lblOffset val="100"/>
        <c:noMultiLvlLbl val="0"/>
      </c:catAx>
      <c:valAx>
        <c:axId val="54972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972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baseline="0" dirty="0">
                <a:solidFill>
                  <a:schemeClr val="accent4">
                    <a:lumMod val="50000"/>
                  </a:schemeClr>
                </a:solidFill>
                <a:effectLst/>
              </a:rPr>
              <a:t>МЕЖДУНАРОДНЫЕ ДОГОВОРЫ подписанные в 2023-2024 уч. году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Sheet1!$G$2:$G$9</c:f>
              <c:strCache>
                <c:ptCount val="8"/>
                <c:pt idx="0">
                  <c:v>Китайская Народная Республика</c:v>
                </c:pt>
                <c:pt idx="1">
                  <c:v>Государство Япония</c:v>
                </c:pt>
                <c:pt idx="2">
                  <c:v>Республика Корея</c:v>
                </c:pt>
                <c:pt idx="3">
                  <c:v>Турецкая Республика </c:v>
                </c:pt>
                <c:pt idx="4">
                  <c:v>Российская Федерация </c:v>
                </c:pt>
                <c:pt idx="5">
                  <c:v>Малайзия</c:v>
                </c:pt>
                <c:pt idx="6">
                  <c:v>Республика Узбекистан</c:v>
                </c:pt>
                <c:pt idx="7">
                  <c:v>Королевство Испания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85-4527-A7BB-D56959B45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4464552"/>
        <c:axId val="434467176"/>
      </c:barChart>
      <c:catAx>
        <c:axId val="434464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4467176"/>
        <c:crosses val="autoZero"/>
        <c:auto val="1"/>
        <c:lblAlgn val="ctr"/>
        <c:lblOffset val="100"/>
        <c:noMultiLvlLbl val="0"/>
      </c:catAx>
      <c:valAx>
        <c:axId val="434467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4464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Академическая мобильность </a:t>
            </a:r>
          </a:p>
        </c:rich>
      </c:tx>
      <c:layout>
        <c:manualLayout>
          <c:xMode val="edge"/>
          <c:yMode val="edge"/>
          <c:x val="0.150738103636783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Исходящая внешняя 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2022-2023 учебный год </c:v>
                </c:pt>
                <c:pt idx="1">
                  <c:v>2023-2024 учебный год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111</c:v>
                </c:pt>
                <c:pt idx="1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0B-498F-B733-C843B9621A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Входящая внешняя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2022-2023 учебный год </c:v>
                </c:pt>
                <c:pt idx="1">
                  <c:v>2023-2024 учебный год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27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0B-498F-B733-C843B9621AF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Входящая внутренняя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2022-2023 учебный год </c:v>
                </c:pt>
                <c:pt idx="1">
                  <c:v>2023-2024 учебный год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0B-498F-B733-C843B9621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0832008"/>
        <c:axId val="310833976"/>
      </c:barChart>
      <c:catAx>
        <c:axId val="310832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0833976"/>
        <c:crosses val="autoZero"/>
        <c:auto val="1"/>
        <c:lblAlgn val="ctr"/>
        <c:lblOffset val="100"/>
        <c:noMultiLvlLbl val="0"/>
      </c:catAx>
      <c:valAx>
        <c:axId val="31083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0832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790758120322184E-2"/>
          <c:y val="0.7267065486016403"/>
          <c:w val="0.90864562680015737"/>
          <c:h val="0.234931883044539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B2259-A1E1-4086-A85A-06568F3F407C}" type="doc">
      <dgm:prSet loTypeId="urn:microsoft.com/office/officeart/2005/8/layout/matrix3" loCatId="matrix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CFAE265C-9C71-41E5-B0DA-9DCF32DE88C1}">
      <dgm:prSet/>
      <dgm:spPr/>
      <dgm:t>
        <a:bodyPr/>
        <a:lstStyle/>
        <a:p>
          <a:pPr algn="l"/>
          <a:r>
            <a:rPr lang="ru-RU" b="1" dirty="0">
              <a:solidFill>
                <a:schemeClr val="accent4">
                  <a:lumMod val="50000"/>
                </a:schemeClr>
              </a:solidFill>
            </a:rPr>
            <a:t>Тема: 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Создание единой системы дистанционного обучения и исследования в области </a:t>
          </a:r>
          <a:r>
            <a:rPr lang="ru-RU" b="0" dirty="0" err="1">
              <a:solidFill>
                <a:schemeClr val="accent4">
                  <a:lumMod val="50000"/>
                </a:schemeClr>
              </a:solidFill>
            </a:rPr>
            <a:t>корееведения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 в Центральной Азии</a:t>
          </a:r>
        </a:p>
        <a:p>
          <a:pPr algn="l"/>
          <a:r>
            <a:rPr lang="ru-RU" b="1" dirty="0">
              <a:solidFill>
                <a:schemeClr val="accent4">
                  <a:lumMod val="50000"/>
                </a:schemeClr>
              </a:solidFill>
            </a:rPr>
            <a:t>Партнеры: 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Академия </a:t>
          </a:r>
          <a:r>
            <a:rPr lang="ru-RU" b="0" dirty="0" err="1">
              <a:solidFill>
                <a:schemeClr val="accent4">
                  <a:lumMod val="50000"/>
                </a:schemeClr>
              </a:solidFill>
            </a:rPr>
            <a:t>корееведения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 Республики Корея (</a:t>
          </a:r>
          <a:r>
            <a:rPr lang="ru-RU" b="0" dirty="0" err="1">
              <a:solidFill>
                <a:schemeClr val="accent4">
                  <a:lumMod val="50000"/>
                </a:schemeClr>
              </a:solidFill>
            </a:rPr>
            <a:t>Academy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b="0" dirty="0" err="1">
              <a:solidFill>
                <a:schemeClr val="accent4">
                  <a:lumMod val="50000"/>
                </a:schemeClr>
              </a:solidFill>
            </a:rPr>
            <a:t>of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b="0" dirty="0" err="1">
              <a:solidFill>
                <a:schemeClr val="accent4">
                  <a:lumMod val="50000"/>
                </a:schemeClr>
              </a:solidFill>
            </a:rPr>
            <a:t>Korean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b="0" dirty="0" err="1">
              <a:solidFill>
                <a:schemeClr val="accent4">
                  <a:lumMod val="50000"/>
                </a:schemeClr>
              </a:solidFill>
            </a:rPr>
            <a:t>Studies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), Республика Корея </a:t>
          </a:r>
        </a:p>
      </dgm:t>
    </dgm:pt>
    <dgm:pt modelId="{34F45F48-3792-40B3-8780-0CF09DC7DDA2}" type="parTrans" cxnId="{D695E34A-B4E2-46F4-8008-6FDBBD03888F}">
      <dgm:prSet/>
      <dgm:spPr/>
      <dgm:t>
        <a:bodyPr/>
        <a:lstStyle/>
        <a:p>
          <a:endParaRPr lang="ru-RU"/>
        </a:p>
      </dgm:t>
    </dgm:pt>
    <dgm:pt modelId="{4E037137-46CE-41BC-9384-0119DB639710}" type="sibTrans" cxnId="{D695E34A-B4E2-46F4-8008-6FDBBD03888F}">
      <dgm:prSet/>
      <dgm:spPr/>
      <dgm:t>
        <a:bodyPr/>
        <a:lstStyle/>
        <a:p>
          <a:endParaRPr lang="ru-RU"/>
        </a:p>
      </dgm:t>
    </dgm:pt>
    <dgm:pt modelId="{9C95F52C-6B9F-40A8-9BF0-276FF5FEFE18}">
      <dgm:prSet/>
      <dgm:spPr/>
      <dgm:t>
        <a:bodyPr/>
        <a:lstStyle/>
        <a:p>
          <a:pPr algn="l"/>
          <a:r>
            <a:rPr lang="ru-RU" b="1" dirty="0">
              <a:solidFill>
                <a:schemeClr val="accent4">
                  <a:lumMod val="50000"/>
                </a:schemeClr>
              </a:solidFill>
            </a:rPr>
            <a:t>Тема: 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Миграционные процессы в современном мире</a:t>
          </a:r>
        </a:p>
        <a:p>
          <a:pPr algn="l"/>
          <a:r>
            <a:rPr lang="ru-RU" b="1" dirty="0">
              <a:solidFill>
                <a:schemeClr val="accent4">
                  <a:lumMod val="50000"/>
                </a:schemeClr>
              </a:solidFill>
            </a:rPr>
            <a:t>Партнеры: </a:t>
          </a:r>
          <a:r>
            <a:rPr lang="ru-RU" b="0" dirty="0" err="1">
              <a:solidFill>
                <a:schemeClr val="accent4">
                  <a:lumMod val="50000"/>
                </a:schemeClr>
              </a:solidFill>
            </a:rPr>
            <a:t>Обьединенное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 Азиатское сообщество, </a:t>
          </a:r>
          <a:r>
            <a:rPr lang="en-US" b="0" dirty="0">
              <a:solidFill>
                <a:schemeClr val="accent4">
                  <a:lumMod val="50000"/>
                </a:schemeClr>
              </a:solidFill>
            </a:rPr>
            <a:t>Single Eurasia - Single World, Eurasia Foundation, 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Государство Япония</a:t>
          </a:r>
        </a:p>
      </dgm:t>
    </dgm:pt>
    <dgm:pt modelId="{DA1A9DCC-4C77-4E3B-B1F3-517BFDAC4284}" type="parTrans" cxnId="{E6E94BDD-B2DC-4786-BFEC-1FDEFB70FA26}">
      <dgm:prSet/>
      <dgm:spPr/>
      <dgm:t>
        <a:bodyPr/>
        <a:lstStyle/>
        <a:p>
          <a:endParaRPr lang="ru-RU"/>
        </a:p>
      </dgm:t>
    </dgm:pt>
    <dgm:pt modelId="{F8BE8BBE-B915-4188-AF28-663FD74CDF7D}" type="sibTrans" cxnId="{E6E94BDD-B2DC-4786-BFEC-1FDEFB70FA26}">
      <dgm:prSet/>
      <dgm:spPr/>
      <dgm:t>
        <a:bodyPr/>
        <a:lstStyle/>
        <a:p>
          <a:endParaRPr lang="ru-RU"/>
        </a:p>
      </dgm:t>
    </dgm:pt>
    <dgm:pt modelId="{47AD3A1D-F5A6-4A97-B41D-FDB5ECA2A41F}">
      <dgm:prSet/>
      <dgm:spPr/>
      <dgm:t>
        <a:bodyPr/>
        <a:lstStyle/>
        <a:p>
          <a:pPr algn="l"/>
          <a:r>
            <a:rPr lang="ru-RU" b="1" dirty="0">
              <a:solidFill>
                <a:schemeClr val="accent4">
                  <a:lumMod val="50000"/>
                </a:schemeClr>
              </a:solidFill>
            </a:rPr>
            <a:t>Тема: 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Программа непрерывного профессионального развития для преподавателей и студентов факультета английского языка </a:t>
          </a:r>
          <a:r>
            <a:rPr lang="ru-RU" b="1" dirty="0">
              <a:solidFill>
                <a:schemeClr val="accent4">
                  <a:lumMod val="50000"/>
                </a:schemeClr>
              </a:solidFill>
            </a:rPr>
            <a:t>казахстанских вузов</a:t>
          </a:r>
        </a:p>
        <a:p>
          <a:pPr algn="l"/>
          <a:r>
            <a:rPr lang="ru-RU" b="1" dirty="0">
              <a:solidFill>
                <a:schemeClr val="accent4">
                  <a:lumMod val="50000"/>
                </a:schemeClr>
              </a:solidFill>
            </a:rPr>
            <a:t>Партнеры: </a:t>
          </a:r>
          <a:r>
            <a:rPr lang="en-US" b="0" dirty="0">
              <a:solidFill>
                <a:schemeClr val="accent4">
                  <a:lumMod val="50000"/>
                </a:schemeClr>
              </a:solidFill>
            </a:rPr>
            <a:t>British Council</a:t>
          </a:r>
          <a:r>
            <a:rPr lang="ru-RU" b="0" dirty="0">
              <a:solidFill>
                <a:schemeClr val="accent4">
                  <a:lumMod val="50000"/>
                </a:schemeClr>
              </a:solidFill>
            </a:rPr>
            <a:t>, Соединенное Королевство </a:t>
          </a:r>
        </a:p>
      </dgm:t>
    </dgm:pt>
    <dgm:pt modelId="{E7E2D765-41A7-4176-ABBB-602AB7C92012}" type="parTrans" cxnId="{9CD8F759-8571-4BFB-B821-6AFA799C38FE}">
      <dgm:prSet/>
      <dgm:spPr/>
      <dgm:t>
        <a:bodyPr/>
        <a:lstStyle/>
        <a:p>
          <a:endParaRPr lang="ru-RU"/>
        </a:p>
      </dgm:t>
    </dgm:pt>
    <dgm:pt modelId="{337756ED-D94E-45F6-BEB0-E86732706B9E}" type="sibTrans" cxnId="{9CD8F759-8571-4BFB-B821-6AFA799C38FE}">
      <dgm:prSet/>
      <dgm:spPr/>
      <dgm:t>
        <a:bodyPr/>
        <a:lstStyle/>
        <a:p>
          <a:endParaRPr lang="ru-RU"/>
        </a:p>
      </dgm:t>
    </dgm:pt>
    <dgm:pt modelId="{CF00AEE4-F3F7-40BE-994E-1596FE93D484}">
      <dgm:prSet/>
      <dgm:spPr/>
      <dgm:t>
        <a:bodyPr/>
        <a:lstStyle/>
        <a:p>
          <a:pPr algn="ctr"/>
          <a:r>
            <a:rPr lang="ru-RU" b="1" dirty="0">
              <a:solidFill>
                <a:schemeClr val="accent4">
                  <a:lumMod val="50000"/>
                </a:schemeClr>
              </a:solidFill>
            </a:rPr>
            <a:t>Институт Конфуция, </a:t>
          </a:r>
          <a:r>
            <a:rPr lang="en-US" b="1" dirty="0">
              <a:solidFill>
                <a:schemeClr val="accent4">
                  <a:lumMod val="50000"/>
                </a:schemeClr>
              </a:solidFill>
            </a:rPr>
            <a:t>Southwest University</a:t>
          </a:r>
          <a:r>
            <a:rPr lang="ru-RU" b="1" dirty="0">
              <a:solidFill>
                <a:schemeClr val="accent4">
                  <a:lumMod val="50000"/>
                </a:schemeClr>
              </a:solidFill>
            </a:rPr>
            <a:t>, Китайская Народная Республика </a:t>
          </a:r>
        </a:p>
      </dgm:t>
    </dgm:pt>
    <dgm:pt modelId="{AEC0A1CC-9424-4676-BA32-57143232BFF0}" type="parTrans" cxnId="{EE02461A-6FD5-4D59-A9C7-8DD96ACADBD1}">
      <dgm:prSet/>
      <dgm:spPr/>
      <dgm:t>
        <a:bodyPr/>
        <a:lstStyle/>
        <a:p>
          <a:endParaRPr lang="ru-RU"/>
        </a:p>
      </dgm:t>
    </dgm:pt>
    <dgm:pt modelId="{E234E433-1654-4C58-BA77-DC7F5E852440}" type="sibTrans" cxnId="{EE02461A-6FD5-4D59-A9C7-8DD96ACADBD1}">
      <dgm:prSet/>
      <dgm:spPr/>
      <dgm:t>
        <a:bodyPr/>
        <a:lstStyle/>
        <a:p>
          <a:endParaRPr lang="ru-RU"/>
        </a:p>
      </dgm:t>
    </dgm:pt>
    <dgm:pt modelId="{8BE7BC83-EE64-4E2C-9D93-56E5DF6DF8ED}" type="pres">
      <dgm:prSet presAssocID="{656B2259-A1E1-4086-A85A-06568F3F407C}" presName="matrix" presStyleCnt="0">
        <dgm:presLayoutVars>
          <dgm:chMax val="1"/>
          <dgm:dir/>
          <dgm:resizeHandles val="exact"/>
        </dgm:presLayoutVars>
      </dgm:prSet>
      <dgm:spPr/>
    </dgm:pt>
    <dgm:pt modelId="{FD1B3C41-43A2-41E8-8DA9-C0417258BFD6}" type="pres">
      <dgm:prSet presAssocID="{656B2259-A1E1-4086-A85A-06568F3F407C}" presName="diamond" presStyleLbl="bgShp" presStyleIdx="0" presStyleCnt="1" custScaleY="120966"/>
      <dgm:spPr/>
    </dgm:pt>
    <dgm:pt modelId="{2E96C32D-402E-4C4B-9ECC-0E01E9A042EF}" type="pres">
      <dgm:prSet presAssocID="{656B2259-A1E1-4086-A85A-06568F3F407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99DE6B-8522-4026-94FB-41D592199492}" type="pres">
      <dgm:prSet presAssocID="{656B2259-A1E1-4086-A85A-06568F3F407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5415CBE-0355-4EAF-8432-2AB98EA3D650}" type="pres">
      <dgm:prSet presAssocID="{656B2259-A1E1-4086-A85A-06568F3F407C}" presName="quad3" presStyleLbl="node1" presStyleIdx="2" presStyleCnt="4" custLinFactNeighborX="2743" custLinFactNeighborY="-1563">
        <dgm:presLayoutVars>
          <dgm:chMax val="0"/>
          <dgm:chPref val="0"/>
          <dgm:bulletEnabled val="1"/>
        </dgm:presLayoutVars>
      </dgm:prSet>
      <dgm:spPr/>
    </dgm:pt>
    <dgm:pt modelId="{392D4705-C6EC-4732-BB3B-427288270782}" type="pres">
      <dgm:prSet presAssocID="{656B2259-A1E1-4086-A85A-06568F3F407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E02461A-6FD5-4D59-A9C7-8DD96ACADBD1}" srcId="{656B2259-A1E1-4086-A85A-06568F3F407C}" destId="{CF00AEE4-F3F7-40BE-994E-1596FE93D484}" srcOrd="3" destOrd="0" parTransId="{AEC0A1CC-9424-4676-BA32-57143232BFF0}" sibTransId="{E234E433-1654-4C58-BA77-DC7F5E852440}"/>
    <dgm:cxn modelId="{D695E34A-B4E2-46F4-8008-6FDBBD03888F}" srcId="{656B2259-A1E1-4086-A85A-06568F3F407C}" destId="{CFAE265C-9C71-41E5-B0DA-9DCF32DE88C1}" srcOrd="0" destOrd="0" parTransId="{34F45F48-3792-40B3-8780-0CF09DC7DDA2}" sibTransId="{4E037137-46CE-41BC-9384-0119DB639710}"/>
    <dgm:cxn modelId="{D29D2D6F-6F17-46A0-9EB1-229BF680331F}" type="presOf" srcId="{47AD3A1D-F5A6-4A97-B41D-FDB5ECA2A41F}" destId="{B5415CBE-0355-4EAF-8432-2AB98EA3D650}" srcOrd="0" destOrd="0" presId="urn:microsoft.com/office/officeart/2005/8/layout/matrix3"/>
    <dgm:cxn modelId="{19865E50-247A-45C3-8F47-372792A9F379}" type="presOf" srcId="{656B2259-A1E1-4086-A85A-06568F3F407C}" destId="{8BE7BC83-EE64-4E2C-9D93-56E5DF6DF8ED}" srcOrd="0" destOrd="0" presId="urn:microsoft.com/office/officeart/2005/8/layout/matrix3"/>
    <dgm:cxn modelId="{9CD8F759-8571-4BFB-B821-6AFA799C38FE}" srcId="{656B2259-A1E1-4086-A85A-06568F3F407C}" destId="{47AD3A1D-F5A6-4A97-B41D-FDB5ECA2A41F}" srcOrd="2" destOrd="0" parTransId="{E7E2D765-41A7-4176-ABBB-602AB7C92012}" sibTransId="{337756ED-D94E-45F6-BEB0-E86732706B9E}"/>
    <dgm:cxn modelId="{E6E94BDD-B2DC-4786-BFEC-1FDEFB70FA26}" srcId="{656B2259-A1E1-4086-A85A-06568F3F407C}" destId="{9C95F52C-6B9F-40A8-9BF0-276FF5FEFE18}" srcOrd="1" destOrd="0" parTransId="{DA1A9DCC-4C77-4E3B-B1F3-517BFDAC4284}" sibTransId="{F8BE8BBE-B915-4188-AF28-663FD74CDF7D}"/>
    <dgm:cxn modelId="{1A7958DE-BB7C-4FBE-8D42-41F4B1D265CD}" type="presOf" srcId="{CFAE265C-9C71-41E5-B0DA-9DCF32DE88C1}" destId="{2E96C32D-402E-4C4B-9ECC-0E01E9A042EF}" srcOrd="0" destOrd="0" presId="urn:microsoft.com/office/officeart/2005/8/layout/matrix3"/>
    <dgm:cxn modelId="{432138F7-BAE8-48E8-8A35-11916A064E17}" type="presOf" srcId="{CF00AEE4-F3F7-40BE-994E-1596FE93D484}" destId="{392D4705-C6EC-4732-BB3B-427288270782}" srcOrd="0" destOrd="0" presId="urn:microsoft.com/office/officeart/2005/8/layout/matrix3"/>
    <dgm:cxn modelId="{2BB223FC-E85D-43B6-871D-D82066AD185D}" type="presOf" srcId="{9C95F52C-6B9F-40A8-9BF0-276FF5FEFE18}" destId="{B299DE6B-8522-4026-94FB-41D592199492}" srcOrd="0" destOrd="0" presId="urn:microsoft.com/office/officeart/2005/8/layout/matrix3"/>
    <dgm:cxn modelId="{A807D72E-164A-4153-8A6B-5AEB746B01C1}" type="presParOf" srcId="{8BE7BC83-EE64-4E2C-9D93-56E5DF6DF8ED}" destId="{FD1B3C41-43A2-41E8-8DA9-C0417258BFD6}" srcOrd="0" destOrd="0" presId="urn:microsoft.com/office/officeart/2005/8/layout/matrix3"/>
    <dgm:cxn modelId="{A0F0C275-B442-45E6-AD7F-7719EC2A363D}" type="presParOf" srcId="{8BE7BC83-EE64-4E2C-9D93-56E5DF6DF8ED}" destId="{2E96C32D-402E-4C4B-9ECC-0E01E9A042EF}" srcOrd="1" destOrd="0" presId="urn:microsoft.com/office/officeart/2005/8/layout/matrix3"/>
    <dgm:cxn modelId="{930A28B2-56D1-4549-84CC-287D5F4BAC4A}" type="presParOf" srcId="{8BE7BC83-EE64-4E2C-9D93-56E5DF6DF8ED}" destId="{B299DE6B-8522-4026-94FB-41D592199492}" srcOrd="2" destOrd="0" presId="urn:microsoft.com/office/officeart/2005/8/layout/matrix3"/>
    <dgm:cxn modelId="{AABA4577-225C-4810-882C-76C0375A0DB2}" type="presParOf" srcId="{8BE7BC83-EE64-4E2C-9D93-56E5DF6DF8ED}" destId="{B5415CBE-0355-4EAF-8432-2AB98EA3D650}" srcOrd="3" destOrd="0" presId="urn:microsoft.com/office/officeart/2005/8/layout/matrix3"/>
    <dgm:cxn modelId="{0ADF955E-605F-4779-84AC-CA916A4F77F4}" type="presParOf" srcId="{8BE7BC83-EE64-4E2C-9D93-56E5DF6DF8ED}" destId="{392D4705-C6EC-4732-BB3B-42728827078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B3C41-43A2-41E8-8DA9-C0417258BFD6}">
      <dsp:nvSpPr>
        <dsp:cNvPr id="0" name=""/>
        <dsp:cNvSpPr/>
      </dsp:nvSpPr>
      <dsp:spPr>
        <a:xfrm>
          <a:off x="1563" y="-430151"/>
          <a:ext cx="4103328" cy="4963631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6C32D-402E-4C4B-9ECC-0E01E9A042EF}">
      <dsp:nvSpPr>
        <dsp:cNvPr id="0" name=""/>
        <dsp:cNvSpPr/>
      </dsp:nvSpPr>
      <dsp:spPr>
        <a:xfrm>
          <a:off x="391380" y="389816"/>
          <a:ext cx="1600297" cy="1600297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Тема: 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Создание единой системы дистанционного обучения и исследования в области </a:t>
          </a:r>
          <a:r>
            <a:rPr lang="ru-RU" sz="900" b="0" kern="1200" dirty="0" err="1">
              <a:solidFill>
                <a:schemeClr val="accent4">
                  <a:lumMod val="50000"/>
                </a:schemeClr>
              </a:solidFill>
            </a:rPr>
            <a:t>корееведения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 в Центральной Азии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Партнеры: 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Академия </a:t>
          </a:r>
          <a:r>
            <a:rPr lang="ru-RU" sz="900" b="0" kern="1200" dirty="0" err="1">
              <a:solidFill>
                <a:schemeClr val="accent4">
                  <a:lumMod val="50000"/>
                </a:schemeClr>
              </a:solidFill>
            </a:rPr>
            <a:t>корееведения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 Республики Корея (</a:t>
          </a:r>
          <a:r>
            <a:rPr lang="ru-RU" sz="900" b="0" kern="1200" dirty="0" err="1">
              <a:solidFill>
                <a:schemeClr val="accent4">
                  <a:lumMod val="50000"/>
                </a:schemeClr>
              </a:solidFill>
            </a:rPr>
            <a:t>Academy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900" b="0" kern="1200" dirty="0" err="1">
              <a:solidFill>
                <a:schemeClr val="accent4">
                  <a:lumMod val="50000"/>
                </a:schemeClr>
              </a:solidFill>
            </a:rPr>
            <a:t>of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900" b="0" kern="1200" dirty="0" err="1">
              <a:solidFill>
                <a:schemeClr val="accent4">
                  <a:lumMod val="50000"/>
                </a:schemeClr>
              </a:solidFill>
            </a:rPr>
            <a:t>Korean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900" b="0" kern="1200" dirty="0" err="1">
              <a:solidFill>
                <a:schemeClr val="accent4">
                  <a:lumMod val="50000"/>
                </a:schemeClr>
              </a:solidFill>
            </a:rPr>
            <a:t>Studies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), Республика Корея </a:t>
          </a:r>
        </a:p>
      </dsp:txBody>
      <dsp:txXfrm>
        <a:off x="469500" y="467936"/>
        <a:ext cx="1444057" cy="1444057"/>
      </dsp:txXfrm>
    </dsp:sp>
    <dsp:sp modelId="{B299DE6B-8522-4026-94FB-41D592199492}">
      <dsp:nvSpPr>
        <dsp:cNvPr id="0" name=""/>
        <dsp:cNvSpPr/>
      </dsp:nvSpPr>
      <dsp:spPr>
        <a:xfrm>
          <a:off x="2114777" y="389816"/>
          <a:ext cx="1600297" cy="1600297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Тема: 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Миграционные процессы в современном мире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Партнеры: </a:t>
          </a:r>
          <a:r>
            <a:rPr lang="ru-RU" sz="900" b="0" kern="1200" dirty="0" err="1">
              <a:solidFill>
                <a:schemeClr val="accent4">
                  <a:lumMod val="50000"/>
                </a:schemeClr>
              </a:solidFill>
            </a:rPr>
            <a:t>Обьединенное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 Азиатское сообщество, </a:t>
          </a:r>
          <a:r>
            <a:rPr lang="en-US" sz="900" b="0" kern="1200" dirty="0">
              <a:solidFill>
                <a:schemeClr val="accent4">
                  <a:lumMod val="50000"/>
                </a:schemeClr>
              </a:solidFill>
            </a:rPr>
            <a:t>Single Eurasia - Single World, Eurasia Foundation, 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Государство Япония</a:t>
          </a:r>
        </a:p>
      </dsp:txBody>
      <dsp:txXfrm>
        <a:off x="2192897" y="467936"/>
        <a:ext cx="1444057" cy="1444057"/>
      </dsp:txXfrm>
    </dsp:sp>
    <dsp:sp modelId="{B5415CBE-0355-4EAF-8432-2AB98EA3D650}">
      <dsp:nvSpPr>
        <dsp:cNvPr id="0" name=""/>
        <dsp:cNvSpPr/>
      </dsp:nvSpPr>
      <dsp:spPr>
        <a:xfrm>
          <a:off x="435276" y="2088201"/>
          <a:ext cx="1600297" cy="1600297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Тема: 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Программа непрерывного профессионального развития для преподавателей и студентов факультета английского языка </a:t>
          </a: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казахстанских вузов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Партнеры: </a:t>
          </a:r>
          <a:r>
            <a:rPr lang="en-US" sz="900" b="0" kern="1200" dirty="0">
              <a:solidFill>
                <a:schemeClr val="accent4">
                  <a:lumMod val="50000"/>
                </a:schemeClr>
              </a:solidFill>
            </a:rPr>
            <a:t>British Council</a:t>
          </a:r>
          <a:r>
            <a:rPr lang="ru-RU" sz="900" b="0" kern="1200" dirty="0">
              <a:solidFill>
                <a:schemeClr val="accent4">
                  <a:lumMod val="50000"/>
                </a:schemeClr>
              </a:solidFill>
            </a:rPr>
            <a:t>, Соединенное Королевство </a:t>
          </a:r>
        </a:p>
      </dsp:txBody>
      <dsp:txXfrm>
        <a:off x="513396" y="2166321"/>
        <a:ext cx="1444057" cy="1444057"/>
      </dsp:txXfrm>
    </dsp:sp>
    <dsp:sp modelId="{392D4705-C6EC-4732-BB3B-427288270782}">
      <dsp:nvSpPr>
        <dsp:cNvPr id="0" name=""/>
        <dsp:cNvSpPr/>
      </dsp:nvSpPr>
      <dsp:spPr>
        <a:xfrm>
          <a:off x="2114777" y="2113213"/>
          <a:ext cx="1600297" cy="1600297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Институт Конфуция, </a:t>
          </a:r>
          <a:r>
            <a:rPr lang="en-US" sz="900" b="1" kern="1200" dirty="0">
              <a:solidFill>
                <a:schemeClr val="accent4">
                  <a:lumMod val="50000"/>
                </a:schemeClr>
              </a:solidFill>
            </a:rPr>
            <a:t>Southwest University</a:t>
          </a:r>
          <a:r>
            <a:rPr lang="ru-RU" sz="900" b="1" kern="1200" dirty="0">
              <a:solidFill>
                <a:schemeClr val="accent4">
                  <a:lumMod val="50000"/>
                </a:schemeClr>
              </a:solidFill>
            </a:rPr>
            <a:t>, Китайская Народная Республика </a:t>
          </a:r>
        </a:p>
      </dsp:txBody>
      <dsp:txXfrm>
        <a:off x="2192897" y="2191333"/>
        <a:ext cx="1444057" cy="1444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9282" cy="338330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88" y="2"/>
            <a:ext cx="4309281" cy="338330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B30BB40F-876B-44BC-A0A9-CB85077F54F6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21745"/>
            <a:ext cx="4309282" cy="33833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88" y="6421745"/>
            <a:ext cx="4309281" cy="33833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3BDCBC67-C737-4AF3-A31A-890F46BFBC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34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9506" cy="338383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687" y="0"/>
            <a:ext cx="4309506" cy="338383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875CD3E-2D9D-405B-A4A0-C410CA4433CE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88" y="3211932"/>
            <a:ext cx="7954940" cy="3042199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21701"/>
            <a:ext cx="4309506" cy="338383"/>
          </a:xfrm>
          <a:prstGeom prst="rect">
            <a:avLst/>
          </a:prstGeom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687" y="6421701"/>
            <a:ext cx="4309506" cy="338383"/>
          </a:xfrm>
          <a:prstGeom prst="rect">
            <a:avLst/>
          </a:prstGeom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563809-B55A-401E-B099-82708EE51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64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34dc814b55_2_170:notes"/>
          <p:cNvSpPr txBox="1">
            <a:spLocks noGrp="1"/>
          </p:cNvSpPr>
          <p:nvPr>
            <p:ph type="body" idx="1"/>
          </p:nvPr>
        </p:nvSpPr>
        <p:spPr>
          <a:xfrm>
            <a:off x="685803" y="4400555"/>
            <a:ext cx="5486410" cy="360045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endParaRPr/>
          </a:p>
        </p:txBody>
      </p:sp>
      <p:sp>
        <p:nvSpPr>
          <p:cNvPr id="673" name="Google Shape;673;g134dc814b55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4588"/>
            <a:ext cx="4111625" cy="3084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25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E495B-02DC-49FF-BA9D-356BDD00CEBB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7DC4A-92F8-48AA-B425-87769A566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F63B0-E5D0-4B69-8CDA-9FEE1E49D695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BCAA-A75A-4D35-9953-6EE2798ED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4CA1-8EF5-457B-8C62-06F54FF8C1C7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03D30-3BC4-4CEF-A3E0-D200349F0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C70F-7BB5-4277-B0A3-AD0B85F05F8B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627B-AAFB-409C-A450-319F7916F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7B600-262A-4FF7-82EC-C2448C85EC8C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1A889-206E-4875-A171-4C56A62B4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DB454-2ACF-4E55-B8AF-9982D0513698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8C44D-0136-49D8-94BC-B663856DA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A0B5E-7A13-481D-B15D-DB46667F7077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6EA93-E1D8-41D9-96D9-C78C64F04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01875-73E7-4516-A3B8-E3EA5EB1EA36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86B72-8F8A-4EF1-913F-78E150A6F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6D6CC-0A8A-4982-99E5-703799547B07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3E3BB-5392-457D-8A97-122C7B7B3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D4F42-4DD6-43CA-B5AC-99933CA200E9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843AB-7C6E-462F-8E21-DA5E2A744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E00D6-B757-48AF-AD17-A14DC1140481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E572B-9C87-4F45-A13F-AEDD978EF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677DC-1D2A-49CF-8793-0816A470BD05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8C677-1514-489E-938D-791591A66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273C-5A90-42C0-9455-E90991E2E884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F9152-025D-4553-803A-413160B11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0DBB-2128-46C8-B064-46416EA7FEBF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3ED61-CC10-4444-817B-5E25B96DE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E6875B3D-668F-47B8-9B66-562EADA45F8D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D79B555-0F87-44B3-A2B2-C03343108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9" r:id="rId13"/>
    <p:sldLayoutId id="214748431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65.png"/><Relationship Id="rId10" Type="http://schemas.openxmlformats.org/officeDocument/2006/relationships/image" Target="../media/image77.jpeg"/><Relationship Id="rId4" Type="http://schemas.openxmlformats.org/officeDocument/2006/relationships/image" Target="../media/image64.pn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jp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image" Target="../media/image3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gif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9ECD53-CD50-4F43-AEDA-4B3A76CD58CF}"/>
              </a:ext>
            </a:extLst>
          </p:cNvPr>
          <p:cNvSpPr/>
          <p:nvPr/>
        </p:nvSpPr>
        <p:spPr>
          <a:xfrm>
            <a:off x="755576" y="2917770"/>
            <a:ext cx="789487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 деятельности </a:t>
            </a:r>
            <a:r>
              <a:rPr lang="kk-KZ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kk-KZ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2023-2024 учебный год и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программно-целевые </a:t>
            </a:r>
            <a:r>
              <a:rPr lang="kk-KZ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университета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2024-2025 учебный год с учетом государственных и университетских программ развития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06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4FA6C7-F663-47A8-8DEA-A05BF5BB4153}"/>
              </a:ext>
            </a:extLst>
          </p:cNvPr>
          <p:cNvSpPr/>
          <p:nvPr/>
        </p:nvSpPr>
        <p:spPr>
          <a:xfrm>
            <a:off x="1485212" y="206021"/>
            <a:ext cx="3363421" cy="479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2400" b="1" dirty="0">
                <a:solidFill>
                  <a:srgbClr val="FFC000"/>
                </a:solidFill>
                <a:latin typeface="Arial Narrow" panose="020B0606020202030204" pitchFamily="34" charset="0"/>
              </a:rPr>
              <a:t>КАДРОВЫЙ ПОТЕНЦИАЛ</a:t>
            </a:r>
            <a:endParaRPr lang="ru-RU" sz="2400" dirty="0">
              <a:solidFill>
                <a:srgbClr val="FFC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B4738C-7077-4EC0-89A8-7C8B7CEFB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17801" r="24013" b="16401"/>
          <a:stretch/>
        </p:blipFill>
        <p:spPr>
          <a:xfrm>
            <a:off x="4561641" y="1409992"/>
            <a:ext cx="4519651" cy="3600400"/>
          </a:xfrm>
          <a:prstGeom prst="rect">
            <a:avLst/>
          </a:prstGeom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B19715E-C9EE-4A77-B517-1BF5810C67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232521"/>
              </p:ext>
            </p:extLst>
          </p:nvPr>
        </p:nvGraphicFramePr>
        <p:xfrm>
          <a:off x="266274" y="1988840"/>
          <a:ext cx="429536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C53CC3-F24A-4B12-97B4-6EB98E82CD96}"/>
              </a:ext>
            </a:extLst>
          </p:cNvPr>
          <p:cNvSpPr/>
          <p:nvPr/>
        </p:nvSpPr>
        <p:spPr>
          <a:xfrm>
            <a:off x="259915" y="135927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Штатная численность 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профессорско-преподавательского состава</a:t>
            </a:r>
          </a:p>
        </p:txBody>
      </p:sp>
    </p:spTree>
    <p:extLst>
      <p:ext uri="{BB962C8B-B14F-4D97-AF65-F5344CB8AC3E}">
        <p14:creationId xmlns:p14="http://schemas.microsoft.com/office/powerpoint/2010/main" val="173526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902620"/>
              </p:ext>
            </p:extLst>
          </p:nvPr>
        </p:nvGraphicFramePr>
        <p:xfrm>
          <a:off x="104862" y="1320015"/>
          <a:ext cx="8934275" cy="49988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4710">
                  <a:extLst>
                    <a:ext uri="{9D8B030D-6E8A-4147-A177-3AD203B41FA5}">
                      <a16:colId xmlns:a16="http://schemas.microsoft.com/office/drawing/2014/main" val="2494674393"/>
                    </a:ext>
                  </a:extLst>
                </a:gridCol>
                <a:gridCol w="396380">
                  <a:extLst>
                    <a:ext uri="{9D8B030D-6E8A-4147-A177-3AD203B41FA5}">
                      <a16:colId xmlns:a16="http://schemas.microsoft.com/office/drawing/2014/main" val="765244365"/>
                    </a:ext>
                  </a:extLst>
                </a:gridCol>
                <a:gridCol w="553673">
                  <a:extLst>
                    <a:ext uri="{9D8B030D-6E8A-4147-A177-3AD203B41FA5}">
                      <a16:colId xmlns:a16="http://schemas.microsoft.com/office/drawing/2014/main" val="3153989451"/>
                    </a:ext>
                  </a:extLst>
                </a:gridCol>
                <a:gridCol w="1579228">
                  <a:extLst>
                    <a:ext uri="{9D8B030D-6E8A-4147-A177-3AD203B41FA5}">
                      <a16:colId xmlns:a16="http://schemas.microsoft.com/office/drawing/2014/main" val="8631432"/>
                    </a:ext>
                  </a:extLst>
                </a:gridCol>
                <a:gridCol w="1774271">
                  <a:extLst>
                    <a:ext uri="{9D8B030D-6E8A-4147-A177-3AD203B41FA5}">
                      <a16:colId xmlns:a16="http://schemas.microsoft.com/office/drawing/2014/main" val="874619660"/>
                    </a:ext>
                  </a:extLst>
                </a:gridCol>
                <a:gridCol w="4486013">
                  <a:extLst>
                    <a:ext uri="{9D8B030D-6E8A-4147-A177-3AD203B41FA5}">
                      <a16:colId xmlns:a16="http://schemas.microsoft.com/office/drawing/2014/main" val="368860979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ППС по исход. моб.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kk-KZ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Университет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-партнер, страна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поездки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ПРИВЛЕЧЕНИЕ ЗАРУБЕЖНЫХ УЧЕНЫХ/СПЕЦИАЛИСТОВ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Университет, страна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91526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ПФИЯ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Washington University, США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стипендия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Болашак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«500 ученых»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 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Putra, ,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Малайзия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University of Applied Sciences,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Польша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Gdansk, 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Польша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National University of Ireland,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Ирландия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69579"/>
                  </a:ext>
                </a:extLst>
              </a:tr>
              <a:tr h="334718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Beijing Normal University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 повышению квалификаций преподавателей китайского языка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 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Университет Международного Видения Северной Македонии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Университет Коджаэли, Турецкая Республика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Университет </a:t>
                      </a:r>
                      <a:r>
                        <a:rPr lang="ru-RU" sz="8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Васеда</a:t>
                      </a: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Государство Япония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Университет Киото </a:t>
                      </a:r>
                      <a:r>
                        <a:rPr lang="ru-RU" sz="8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Сангё</a:t>
                      </a: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Государство Япония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Арабская Республика Египет, Каирский университет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87241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КНР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Beijing Language and Culture University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extLst>
                  <a:ext uri="{0D108BD9-81ED-4DB2-BD59-A6C34878D82A}">
                    <a16:rowId xmlns:a16="http://schemas.microsoft.com/office/drawing/2014/main" val="1415420764"/>
                  </a:ext>
                </a:extLst>
              </a:tr>
              <a:tr h="235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США, Миннесотский университет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стипендия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Болашак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«500 ученых» 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extLst>
                  <a:ext uri="{0D108BD9-81ED-4DB2-BD59-A6C34878D82A}">
                    <a16:rowId xmlns:a16="http://schemas.microsoft.com/office/drawing/2014/main" val="787364678"/>
                  </a:ext>
                </a:extLst>
              </a:tr>
              <a:tr h="184157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ФМОПиБ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Arteveldehogeschool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Gent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(Бельгия)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Еразмус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 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Walailak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International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  Королевство Таиланд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Орхуский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университет, Королевство Дания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Inholland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Королевство Нидерландов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Universitas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Pembangunan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Nasional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Veteran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Jakarta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Республика Индонезия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95922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Walailak University International College  (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Королевство Таиланд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kk-KZ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Академический обмен ППС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extLst>
                  <a:ext uri="{0D108BD9-81ED-4DB2-BD59-A6C34878D82A}">
                    <a16:rowId xmlns:a16="http://schemas.microsoft.com/office/drawing/2014/main" val="416912345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Исламская Республика Иран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Тегеран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extLst>
                  <a:ext uri="{0D108BD9-81ED-4DB2-BD59-A6C34878D82A}">
                    <a16:rowId xmlns:a16="http://schemas.microsoft.com/office/drawing/2014/main" val="3219128606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  <a:defRPr/>
                      </a:pP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Walailak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 International College (WUIC)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страна</a:t>
                      </a:r>
                      <a:r>
                        <a:rPr lang="kk-KZ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Королевство Таиланд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extLst>
                  <a:ext uri="{0D108BD9-81ED-4DB2-BD59-A6C34878D82A}">
                    <a16:rowId xmlns:a16="http://schemas.microsoft.com/office/drawing/2014/main" val="2034421382"/>
                  </a:ext>
                </a:extLst>
              </a:tr>
              <a:tr h="242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George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Washington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США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стипендия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Болашак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«500 ученых»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extLst>
                  <a:ext uri="{0D108BD9-81ED-4DB2-BD59-A6C34878D82A}">
                    <a16:rowId xmlns:a16="http://schemas.microsoft.com/office/drawing/2014/main" val="1177439299"/>
                  </a:ext>
                </a:extLst>
              </a:tr>
              <a:tr h="25472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ФПиФ	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Университет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Виа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Домиция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Перпиньян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Франция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Лингвистическая стажировка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 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Zurich University of Teacher Education, </a:t>
                      </a: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Швейцарская Конфедерация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Aarhus</a:t>
                      </a: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</a:t>
                      </a: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Королевство Дания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Университет Париж </a:t>
                      </a:r>
                      <a:r>
                        <a:rPr lang="ru-RU" sz="8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Нантер</a:t>
                      </a: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Французская Республика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67549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МПГУ, г. Москва, РФ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Научная командировка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/>
                </a:tc>
                <a:extLst>
                  <a:ext uri="{0D108BD9-81ED-4DB2-BD59-A6C34878D82A}">
                    <a16:rowId xmlns:a16="http://schemas.microsoft.com/office/drawing/2014/main" val="17919419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ФММК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Minnesota, США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стипендия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Болашак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«500 ученых»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698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послевузоского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образования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9324" marR="2932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 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Орхуский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университет, Королевство Дания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Государственный институт русского языка им. А.С. Пушкина, Российская Федерация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Омский Государственный университет им. Ф.М. Достоевского, Российская Федерация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Варминьско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-Мазурский университет в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Ольштыне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Республика Польша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Московский государственный лингвистический университет, Российская Федерация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Ланкаширский университет/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Lancashire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Соединённое Королевство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324" marR="29324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80871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6FA128-3835-4A00-9C2C-B35F6A4F98C6}"/>
              </a:ext>
            </a:extLst>
          </p:cNvPr>
          <p:cNvSpPr/>
          <p:nvPr/>
        </p:nvSpPr>
        <p:spPr>
          <a:xfrm>
            <a:off x="323528" y="260648"/>
            <a:ext cx="9615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404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АКАДЕМИЧЕСКАЯ МОБИЛЬНОСТЬ ППС </a:t>
            </a:r>
          </a:p>
          <a:p>
            <a:pPr marL="939404"/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39404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ПРИВЛЕЧЕНИЕ ЗАРУБЕЖНЫХ УЧЕНЫХ/СПЕЦИАЛИСТОВ </a:t>
            </a:r>
          </a:p>
        </p:txBody>
      </p:sp>
    </p:spTree>
    <p:extLst>
      <p:ext uri="{BB962C8B-B14F-4D97-AF65-F5344CB8AC3E}">
        <p14:creationId xmlns:p14="http://schemas.microsoft.com/office/powerpoint/2010/main" val="3374752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5976" y="1230993"/>
            <a:ext cx="4894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kern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ПРОЕКТЫ</a:t>
            </a:r>
          </a:p>
          <a:p>
            <a:pPr lvl="0" algn="ctr"/>
            <a:endParaRPr lang="ru-RU" b="1" kern="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2355D65-A05B-42CA-AF88-2B7FF79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5543635"/>
              </p:ext>
            </p:extLst>
          </p:nvPr>
        </p:nvGraphicFramePr>
        <p:xfrm>
          <a:off x="4642008" y="2204864"/>
          <a:ext cx="4106456" cy="410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E67D8004-5CE1-4DD0-BC8B-B4362FFD26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168546"/>
              </p:ext>
            </p:extLst>
          </p:nvPr>
        </p:nvGraphicFramePr>
        <p:xfrm>
          <a:off x="70008" y="1221268"/>
          <a:ext cx="457200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4DF3E5-86CA-4BDB-B287-CC3025CE7289}"/>
              </a:ext>
            </a:extLst>
          </p:cNvPr>
          <p:cNvSpPr/>
          <p:nvPr/>
        </p:nvSpPr>
        <p:spPr>
          <a:xfrm>
            <a:off x="-37606" y="188640"/>
            <a:ext cx="900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2663" indent="-263525" algn="ctr"/>
            <a:r>
              <a:rPr lang="ru-RU" sz="20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  <a:sym typeface="Montserrat"/>
              </a:rPr>
              <a:t>ИНТЕРНАЦИОНАЛИЗАЦИЯ </a:t>
            </a:r>
            <a:r>
              <a:rPr lang="en-US" sz="2000" b="1" dirty="0">
                <a:solidFill>
                  <a:srgbClr val="FFC000"/>
                </a:solidFill>
                <a:latin typeface="+mn-lt"/>
              </a:rPr>
              <a:t>ABLAI KHAN UNIVERSITY </a:t>
            </a:r>
            <a:endParaRPr lang="ru-RU" sz="2000" b="1" dirty="0">
              <a:solidFill>
                <a:srgbClr val="FFC000"/>
              </a:solidFill>
              <a:latin typeface="+mn-l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3270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034523"/>
              </p:ext>
            </p:extLst>
          </p:nvPr>
        </p:nvGraphicFramePr>
        <p:xfrm>
          <a:off x="251520" y="979718"/>
          <a:ext cx="4765514" cy="3703896"/>
        </p:xfrm>
        <a:graphic>
          <a:graphicData uri="http://schemas.openxmlformats.org/drawingml/2006/table">
            <a:tbl>
              <a:tblPr firstRow="1" firstCol="1" bandRow="1"/>
              <a:tblGrid>
                <a:gridCol w="404404">
                  <a:extLst>
                    <a:ext uri="{9D8B030D-6E8A-4147-A177-3AD203B41FA5}">
                      <a16:colId xmlns:a16="http://schemas.microsoft.com/office/drawing/2014/main" val="4251080887"/>
                    </a:ext>
                  </a:extLst>
                </a:gridCol>
                <a:gridCol w="688702">
                  <a:extLst>
                    <a:ext uri="{9D8B030D-6E8A-4147-A177-3AD203B41FA5}">
                      <a16:colId xmlns:a16="http://schemas.microsoft.com/office/drawing/2014/main" val="416081295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287020247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601276557"/>
                    </a:ext>
                  </a:extLst>
                </a:gridCol>
              </a:tblGrid>
              <a:tr h="315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Факультет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обучающихся, исходящей мобильности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Страна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38884"/>
                  </a:ext>
                </a:extLst>
              </a:tr>
              <a:tr h="82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ПФИЯ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Корея, Турецкая Республика, Германия,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Индонезия, КНР,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Малайзия, Чешская Республика, Швейцарская Конфедерация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Венгрия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324281"/>
                  </a:ext>
                </a:extLst>
              </a:tr>
              <a:tr h="682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ФМОПиБ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Корея, Республика Индонезия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Королевство Нидерландов, Чешская Республика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Французская Республика, Итальянская Республика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503068"/>
                  </a:ext>
                </a:extLst>
              </a:tr>
              <a:tr h="506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Корея, Королевство Таиланд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Турецкая Республика, КНР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Государство Япония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53978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ФПИФ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Итальянская Республика, Швейцарская Конфедерация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Королевство Испания, Французская Республика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114983"/>
                  </a:ext>
                </a:extLst>
              </a:tr>
              <a:tr h="405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ФММК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Турецкая Республика, Итальянская Республика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Индонезия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435333"/>
                  </a:ext>
                </a:extLst>
              </a:tr>
              <a:tr h="151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 человек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8" marR="357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647053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690615"/>
              </p:ext>
            </p:extLst>
          </p:nvPr>
        </p:nvGraphicFramePr>
        <p:xfrm>
          <a:off x="5135517" y="992683"/>
          <a:ext cx="3756963" cy="2724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EB2E9B-F4F8-41C7-A919-2CB221C46D05}"/>
              </a:ext>
            </a:extLst>
          </p:cNvPr>
          <p:cNvSpPr/>
          <p:nvPr/>
        </p:nvSpPr>
        <p:spPr>
          <a:xfrm>
            <a:off x="1403648" y="269585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404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АКАДЕМИЧЕСКАЯ МОБИЛЬНОСТЬ ОБУЧАЮЩИХСЯ </a:t>
            </a:r>
          </a:p>
        </p:txBody>
      </p:sp>
      <p:pic>
        <p:nvPicPr>
          <p:cNvPr id="1030" name="Picture 6" descr="Семинар по какдемической мобильности - Новости НВГУ">
            <a:extLst>
              <a:ext uri="{FF2B5EF4-FFF2-40B4-BE49-F238E27FC236}">
                <a16:creationId xmlns:a16="http://schemas.microsoft.com/office/drawing/2014/main" id="{ACA08732-D97E-4F21-9DA7-F7D2C415A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2629271" cy="250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46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8E817E-867F-4665-8CFB-D2F594CEAF55}"/>
              </a:ext>
            </a:extLst>
          </p:cNvPr>
          <p:cNvSpPr/>
          <p:nvPr/>
        </p:nvSpPr>
        <p:spPr>
          <a:xfrm>
            <a:off x="1475656" y="188640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FFC000"/>
                </a:solidFill>
                <a:latin typeface="Arial Narrow" panose="020B0606020202030204" pitchFamily="34" charset="0"/>
              </a:rPr>
              <a:t>ЦИФРОВИЗАЦИЯ</a:t>
            </a:r>
            <a:endParaRPr lang="ru-RU" sz="24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51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27312" y="1150880"/>
            <a:ext cx="2679530" cy="321835"/>
            <a:chOff x="0" y="0"/>
            <a:chExt cx="9108599" cy="110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09870" cy="1107440"/>
            </a:xfrm>
            <a:custGeom>
              <a:avLst/>
              <a:gdLst/>
              <a:ahLst/>
              <a:cxnLst/>
              <a:rect l="l" t="t" r="r" b="b"/>
              <a:pathLst>
                <a:path w="9109870" h="1107440">
                  <a:moveTo>
                    <a:pt x="8556149" y="45720"/>
                  </a:moveTo>
                  <a:cubicBezTo>
                    <a:pt x="8835549" y="45720"/>
                    <a:pt x="9062879" y="273050"/>
                    <a:pt x="9062879" y="552450"/>
                  </a:cubicBezTo>
                  <a:cubicBezTo>
                    <a:pt x="9062879" y="831850"/>
                    <a:pt x="8835549" y="1059180"/>
                    <a:pt x="8556149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8556149" y="45720"/>
                  </a:lnTo>
                  <a:moveTo>
                    <a:pt x="855614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8556149" y="1107440"/>
                  </a:lnTo>
                  <a:cubicBezTo>
                    <a:pt x="8862220" y="1107440"/>
                    <a:pt x="9109870" y="859790"/>
                    <a:pt x="9109870" y="553720"/>
                  </a:cubicBezTo>
                  <a:cubicBezTo>
                    <a:pt x="9108599" y="247650"/>
                    <a:pt x="8860949" y="0"/>
                    <a:pt x="855614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876300"/>
            <a:ext cx="717433" cy="630965"/>
            <a:chOff x="0" y="0"/>
            <a:chExt cx="1913153" cy="1682574"/>
          </a:xfrm>
        </p:grpSpPr>
        <p:sp>
          <p:nvSpPr>
            <p:cNvPr id="6" name="Freeform 6"/>
            <p:cNvSpPr/>
            <p:nvPr/>
          </p:nvSpPr>
          <p:spPr>
            <a:xfrm rot="72000">
              <a:off x="-7556" y="-19871"/>
              <a:ext cx="1932142" cy="1151535"/>
            </a:xfrm>
            <a:custGeom>
              <a:avLst/>
              <a:gdLst/>
              <a:ahLst/>
              <a:cxnLst/>
              <a:rect l="l" t="t" r="r" b="b"/>
              <a:pathLst>
                <a:path w="1932142" h="1151535">
                  <a:moveTo>
                    <a:pt x="0" y="39985"/>
                  </a:moveTo>
                  <a:lnTo>
                    <a:pt x="1908858" y="0"/>
                  </a:lnTo>
                  <a:lnTo>
                    <a:pt x="1932142" y="1111551"/>
                  </a:lnTo>
                  <a:lnTo>
                    <a:pt x="23284" y="1151536"/>
                  </a:lnTo>
                  <a:lnTo>
                    <a:pt x="0" y="39985"/>
                  </a:lnTo>
                  <a:close/>
                </a:path>
              </a:pathLst>
            </a:custGeom>
            <a:blipFill>
              <a:blip r:embed="rId3"/>
              <a:stretch>
                <a:fillRect l="-3084" t="-1809" r="-6305" b="-4997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72000">
              <a:off x="-5774" y="1092507"/>
              <a:ext cx="1859461" cy="609354"/>
            </a:xfrm>
            <a:custGeom>
              <a:avLst/>
              <a:gdLst/>
              <a:ahLst/>
              <a:cxnLst/>
              <a:rect l="l" t="t" r="r" b="b"/>
              <a:pathLst>
                <a:path w="1859461" h="609354">
                  <a:moveTo>
                    <a:pt x="0" y="38700"/>
                  </a:moveTo>
                  <a:lnTo>
                    <a:pt x="1847508" y="0"/>
                  </a:lnTo>
                  <a:lnTo>
                    <a:pt x="1859461" y="570654"/>
                  </a:lnTo>
                  <a:lnTo>
                    <a:pt x="11953" y="609354"/>
                  </a:lnTo>
                  <a:lnTo>
                    <a:pt x="0" y="38700"/>
                  </a:lnTo>
                  <a:close/>
                </a:path>
              </a:pathLst>
            </a:custGeom>
            <a:blipFill>
              <a:blip r:embed="rId4"/>
              <a:stretch>
                <a:fillRect l="-4464" t="-186661" r="-9312" b="-45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70455" y="1625072"/>
            <a:ext cx="2549577" cy="1478199"/>
            <a:chOff x="0" y="0"/>
            <a:chExt cx="871740" cy="5054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5"/>
              <a:stretch>
                <a:fillRect t="-14679" b="-1467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297212" y="1625072"/>
            <a:ext cx="2549577" cy="1478199"/>
            <a:chOff x="0" y="0"/>
            <a:chExt cx="871740" cy="5054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6"/>
              <a:stretch>
                <a:fillRect t="-13669" b="-131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223969" y="1625072"/>
            <a:ext cx="2549577" cy="1478199"/>
            <a:chOff x="0" y="0"/>
            <a:chExt cx="871740" cy="5054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7"/>
              <a:stretch>
                <a:fillRect t="-7492" b="-749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370455" y="3796371"/>
            <a:ext cx="2549577" cy="1478199"/>
            <a:chOff x="0" y="0"/>
            <a:chExt cx="871740" cy="5054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8"/>
              <a:stretch>
                <a:fillRect t="-7492" b="-749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297212" y="3796371"/>
            <a:ext cx="2549577" cy="1478199"/>
            <a:chOff x="0" y="0"/>
            <a:chExt cx="871740" cy="5054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9"/>
              <a:stretch>
                <a:fillRect t="-21292" b="-7909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223969" y="3796371"/>
            <a:ext cx="2549577" cy="1478199"/>
            <a:chOff x="0" y="0"/>
            <a:chExt cx="871740" cy="5054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10"/>
              <a:stretch>
                <a:fillRect t="-7492" b="-749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445044" y="1199209"/>
            <a:ext cx="3099208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dirty="0">
                <a:solidFill>
                  <a:srgbClr val="FFC000"/>
                </a:solidFill>
                <a:latin typeface="Arial Narrow" panose="020B0606020202030204" pitchFamily="34" charset="0"/>
                <a:ea typeface="Lora"/>
                <a:cs typeface="Lora"/>
                <a:sym typeface="Lora"/>
              </a:rPr>
              <a:t>ВОСПИТАТЕЛЬНАЯ РАБОТА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1864" y="3163807"/>
            <a:ext cx="292675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Ярмарка студенческих организаций                 "Ūiym Fest - 2023"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08622" y="3163807"/>
            <a:ext cx="2865887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Официальное посвящение                                       в студенты - 2023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35379" y="3163807"/>
            <a:ext cx="292675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Ежегодный вокальный конкурс «Inyaz Дауысы 2024»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1864" y="5335106"/>
            <a:ext cx="292675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Награждения активистов ко                             Дню Волонтеров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08622" y="5335106"/>
            <a:ext cx="292675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Организация встречи студентов с представителями МВД РК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35379" y="5335106"/>
            <a:ext cx="2926758" cy="176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Международная Модель ООН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120" y="857250"/>
            <a:ext cx="7019760" cy="51435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7312" y="1150880"/>
            <a:ext cx="2679530" cy="321835"/>
            <a:chOff x="0" y="0"/>
            <a:chExt cx="9108599" cy="110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09870" cy="1107440"/>
            </a:xfrm>
            <a:custGeom>
              <a:avLst/>
              <a:gdLst/>
              <a:ahLst/>
              <a:cxnLst/>
              <a:rect l="l" t="t" r="r" b="b"/>
              <a:pathLst>
                <a:path w="9109870" h="1107440">
                  <a:moveTo>
                    <a:pt x="8556149" y="45720"/>
                  </a:moveTo>
                  <a:cubicBezTo>
                    <a:pt x="8835549" y="45720"/>
                    <a:pt x="9062879" y="273050"/>
                    <a:pt x="9062879" y="552450"/>
                  </a:cubicBezTo>
                  <a:cubicBezTo>
                    <a:pt x="9062879" y="831850"/>
                    <a:pt x="8835549" y="1059180"/>
                    <a:pt x="8556149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8556149" y="45720"/>
                  </a:lnTo>
                  <a:moveTo>
                    <a:pt x="855614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8556149" y="1107440"/>
                  </a:lnTo>
                  <a:cubicBezTo>
                    <a:pt x="8862220" y="1107440"/>
                    <a:pt x="9109870" y="859790"/>
                    <a:pt x="9109870" y="553720"/>
                  </a:cubicBezTo>
                  <a:cubicBezTo>
                    <a:pt x="9108599" y="247650"/>
                    <a:pt x="8860949" y="0"/>
                    <a:pt x="855614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876300"/>
            <a:ext cx="717433" cy="630965"/>
            <a:chOff x="0" y="0"/>
            <a:chExt cx="1913153" cy="1682574"/>
          </a:xfrm>
        </p:grpSpPr>
        <p:sp>
          <p:nvSpPr>
            <p:cNvPr id="6" name="Freeform 6"/>
            <p:cNvSpPr/>
            <p:nvPr/>
          </p:nvSpPr>
          <p:spPr>
            <a:xfrm rot="72000">
              <a:off x="-7556" y="-19871"/>
              <a:ext cx="1932142" cy="1151535"/>
            </a:xfrm>
            <a:custGeom>
              <a:avLst/>
              <a:gdLst/>
              <a:ahLst/>
              <a:cxnLst/>
              <a:rect l="l" t="t" r="r" b="b"/>
              <a:pathLst>
                <a:path w="1932142" h="1151535">
                  <a:moveTo>
                    <a:pt x="0" y="39985"/>
                  </a:moveTo>
                  <a:lnTo>
                    <a:pt x="1908858" y="0"/>
                  </a:lnTo>
                  <a:lnTo>
                    <a:pt x="1932142" y="1111551"/>
                  </a:lnTo>
                  <a:lnTo>
                    <a:pt x="23284" y="1151536"/>
                  </a:lnTo>
                  <a:lnTo>
                    <a:pt x="0" y="39985"/>
                  </a:lnTo>
                  <a:close/>
                </a:path>
              </a:pathLst>
            </a:custGeom>
            <a:blipFill>
              <a:blip r:embed="rId4"/>
              <a:stretch>
                <a:fillRect l="-3084" t="-1809" r="-6305" b="-4997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72000">
              <a:off x="-5774" y="1092507"/>
              <a:ext cx="1859461" cy="609354"/>
            </a:xfrm>
            <a:custGeom>
              <a:avLst/>
              <a:gdLst/>
              <a:ahLst/>
              <a:cxnLst/>
              <a:rect l="l" t="t" r="r" b="b"/>
              <a:pathLst>
                <a:path w="1859461" h="609354">
                  <a:moveTo>
                    <a:pt x="0" y="38700"/>
                  </a:moveTo>
                  <a:lnTo>
                    <a:pt x="1847508" y="0"/>
                  </a:lnTo>
                  <a:lnTo>
                    <a:pt x="1859461" y="570654"/>
                  </a:lnTo>
                  <a:lnTo>
                    <a:pt x="11953" y="609354"/>
                  </a:lnTo>
                  <a:lnTo>
                    <a:pt x="0" y="38700"/>
                  </a:lnTo>
                  <a:close/>
                </a:path>
              </a:pathLst>
            </a:custGeom>
            <a:blipFill>
              <a:blip r:embed="rId5"/>
              <a:stretch>
                <a:fillRect l="-4464" t="-186661" r="-9312" b="-45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70455" y="1625072"/>
            <a:ext cx="2549577" cy="1478199"/>
            <a:chOff x="0" y="0"/>
            <a:chExt cx="871740" cy="5054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6"/>
              <a:stretch>
                <a:fillRect t="-64985" b="-6498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297212" y="1625072"/>
            <a:ext cx="2549577" cy="1478199"/>
            <a:chOff x="0" y="0"/>
            <a:chExt cx="871740" cy="5054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7"/>
              <a:stretch>
                <a:fillRect t="-7492" b="-749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223969" y="1625072"/>
            <a:ext cx="2549577" cy="1478199"/>
            <a:chOff x="0" y="0"/>
            <a:chExt cx="871740" cy="5054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8"/>
              <a:stretch>
                <a:fillRect l="-14336" t="-28062" r="-3282" b="-24088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370455" y="3796371"/>
            <a:ext cx="2549577" cy="1478199"/>
            <a:chOff x="0" y="0"/>
            <a:chExt cx="871740" cy="5054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9"/>
              <a:stretch>
                <a:fillRect t="-76321" b="-9691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297212" y="3796371"/>
            <a:ext cx="2549577" cy="1478199"/>
            <a:chOff x="0" y="0"/>
            <a:chExt cx="871740" cy="5054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10"/>
              <a:stretch>
                <a:fillRect r="-307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223969" y="3796371"/>
            <a:ext cx="2549577" cy="1478199"/>
            <a:chOff x="0" y="0"/>
            <a:chExt cx="871740" cy="5054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1740" cy="505419"/>
            </a:xfrm>
            <a:custGeom>
              <a:avLst/>
              <a:gdLst/>
              <a:ahLst/>
              <a:cxnLst/>
              <a:rect l="l" t="t" r="r" b="b"/>
              <a:pathLst>
                <a:path w="871740" h="505419">
                  <a:moveTo>
                    <a:pt x="34920" y="0"/>
                  </a:moveTo>
                  <a:lnTo>
                    <a:pt x="836820" y="0"/>
                  </a:lnTo>
                  <a:cubicBezTo>
                    <a:pt x="856106" y="0"/>
                    <a:pt x="871740" y="15634"/>
                    <a:pt x="871740" y="34920"/>
                  </a:cubicBezTo>
                  <a:lnTo>
                    <a:pt x="871740" y="470499"/>
                  </a:lnTo>
                  <a:cubicBezTo>
                    <a:pt x="871740" y="479761"/>
                    <a:pt x="868061" y="488643"/>
                    <a:pt x="861512" y="495192"/>
                  </a:cubicBezTo>
                  <a:cubicBezTo>
                    <a:pt x="854963" y="501740"/>
                    <a:pt x="846081" y="505419"/>
                    <a:pt x="836820" y="505419"/>
                  </a:cubicBezTo>
                  <a:lnTo>
                    <a:pt x="34920" y="505419"/>
                  </a:lnTo>
                  <a:cubicBezTo>
                    <a:pt x="25659" y="505419"/>
                    <a:pt x="16777" y="501740"/>
                    <a:pt x="10228" y="495192"/>
                  </a:cubicBezTo>
                  <a:cubicBezTo>
                    <a:pt x="3679" y="488643"/>
                    <a:pt x="0" y="479761"/>
                    <a:pt x="0" y="470499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blipFill>
              <a:blip r:embed="rId11"/>
              <a:stretch>
                <a:fillRect t="-7492" b="-749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231783" y="1196545"/>
            <a:ext cx="287058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600" b="1" dirty="0">
                <a:solidFill>
                  <a:srgbClr val="FFC000"/>
                </a:solidFill>
                <a:latin typeface="Arial Narrow" panose="020B0606020202030204" pitchFamily="34" charset="0"/>
                <a:ea typeface="Lora"/>
                <a:cs typeface="Lora"/>
                <a:sym typeface="Lora"/>
              </a:rPr>
              <a:t>ВОСПИТАТЕЛЬНАЯ РАБОТА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1864" y="3163807"/>
            <a:ext cx="2926758" cy="176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Танцевальный конкурс “Inyaz Dancing”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08622" y="3163807"/>
            <a:ext cx="2865887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Создание института Студенческого Омбудсмена в AU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35379" y="3163807"/>
            <a:ext cx="292675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Новогодняя вечеринка </a:t>
            </a:r>
          </a:p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“AU - New Year Party”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1864" y="5335106"/>
            <a:ext cx="292675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Организация республиканского дебатного турнира русской лиги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08622" y="5335106"/>
            <a:ext cx="292675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Экскурсия по городу с</a:t>
            </a:r>
          </a:p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иностранными студентами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35379" y="5335106"/>
            <a:ext cx="2926758" cy="176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</a:pPr>
            <a:r>
              <a:rPr lang="en-US" sz="108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Конкурс чтецов “Ақиық ақын - Мұқағали”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7"/>
          <p:cNvSpPr txBox="1">
            <a:spLocks noGrp="1"/>
          </p:cNvSpPr>
          <p:nvPr>
            <p:ph type="sldNum" idx="12"/>
          </p:nvPr>
        </p:nvSpPr>
        <p:spPr>
          <a:xfrm>
            <a:off x="8552520" y="7954820"/>
            <a:ext cx="34624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678" name="Google Shape;678;p107"/>
          <p:cNvSpPr/>
          <p:nvPr/>
        </p:nvSpPr>
        <p:spPr>
          <a:xfrm>
            <a:off x="322850" y="1321936"/>
            <a:ext cx="4242074" cy="1117137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  <a:buSzPct val="90000"/>
            </a:pP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Стратегическое направление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«Подготовка новой конкурентоспособной генерации выпускников»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9" name="Google Shape;679;p107"/>
          <p:cNvSpPr/>
          <p:nvPr/>
        </p:nvSpPr>
        <p:spPr>
          <a:xfrm>
            <a:off x="721793" y="1615003"/>
            <a:ext cx="3451632" cy="1101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endParaRPr lang="ru-RU" sz="16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80" name="Google Shape;680;p107"/>
          <p:cNvSpPr/>
          <p:nvPr/>
        </p:nvSpPr>
        <p:spPr>
          <a:xfrm>
            <a:off x="401307" y="1674724"/>
            <a:ext cx="407299" cy="411560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240">
              <a:defRPr/>
            </a:pPr>
            <a:r>
              <a:rPr lang="ru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1</a:t>
            </a:r>
            <a:endParaRPr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1" name="Google Shape;681;p107"/>
          <p:cNvSpPr/>
          <p:nvPr/>
        </p:nvSpPr>
        <p:spPr>
          <a:xfrm>
            <a:off x="4629955" y="4865501"/>
            <a:ext cx="4442354" cy="1275830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  <a:buSzPct val="90000"/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Стратегическое направление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«Модернизация, развитие инфраструктуры, материально-технической базы и информатизация Университета»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3" name="Google Shape;683;p107"/>
          <p:cNvSpPr/>
          <p:nvPr/>
        </p:nvSpPr>
        <p:spPr>
          <a:xfrm>
            <a:off x="4629955" y="1710346"/>
            <a:ext cx="4268804" cy="1538908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  <a:buSzPct val="90000"/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Стратегическое направление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«Интернационализация высшего образования и корпоративное научно - исследовательское взаимодействие с зарубежным научно-образовательным сообществом»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4" name="Google Shape;684;p107"/>
          <p:cNvSpPr/>
          <p:nvPr/>
        </p:nvSpPr>
        <p:spPr>
          <a:xfrm>
            <a:off x="748684" y="3899587"/>
            <a:ext cx="3685712" cy="138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endParaRPr lang="ru-RU" sz="1200" dirty="0">
              <a:latin typeface="Arial Narrow" panose="020B0606020202030204" pitchFamily="34" charset="0"/>
              <a:cs typeface="Arial" panose="020B0604020202020204" pitchFamily="34" charset="0"/>
              <a:sym typeface="Tahoma"/>
            </a:endParaRPr>
          </a:p>
        </p:txBody>
      </p:sp>
      <p:sp>
        <p:nvSpPr>
          <p:cNvPr id="31" name="Google Shape;680;p107"/>
          <p:cNvSpPr/>
          <p:nvPr/>
        </p:nvSpPr>
        <p:spPr>
          <a:xfrm>
            <a:off x="4728167" y="2145564"/>
            <a:ext cx="423395" cy="411560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240">
              <a:defRPr/>
            </a:pPr>
            <a:r>
              <a:rPr lang="ru-RU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Google Shape;680;p107"/>
          <p:cNvSpPr/>
          <p:nvPr/>
        </p:nvSpPr>
        <p:spPr>
          <a:xfrm>
            <a:off x="4670994" y="5423797"/>
            <a:ext cx="408777" cy="379378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240">
              <a:defRPr/>
            </a:pPr>
            <a:r>
              <a:rPr lang="ru-RU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6</a:t>
            </a:r>
            <a:endParaRPr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678;p107"/>
          <p:cNvSpPr/>
          <p:nvPr/>
        </p:nvSpPr>
        <p:spPr>
          <a:xfrm>
            <a:off x="311093" y="2581236"/>
            <a:ext cx="4260907" cy="1283321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/>
            <a:r>
              <a:rPr lang="ru-RU" sz="1600" i="1" dirty="0">
                <a:solidFill>
                  <a:schemeClr val="accent4">
                    <a:lumMod val="50000"/>
                  </a:schemeClr>
                </a:solidFill>
                <a:latin typeface="+mn-lt"/>
                <a:ea typeface="Montserrat SemiBold"/>
                <a:cs typeface="Montserrat SemiBold"/>
              </a:rPr>
              <a:t>Стратегическое направление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Montserrat SemiBold"/>
                <a:cs typeface="Montserrat SemiBold"/>
              </a:rPr>
              <a:t>«Интеграция науки – образования – инновации»</a:t>
            </a:r>
          </a:p>
        </p:txBody>
      </p:sp>
      <p:sp>
        <p:nvSpPr>
          <p:cNvPr id="21" name="Google Shape;680;p107"/>
          <p:cNvSpPr/>
          <p:nvPr/>
        </p:nvSpPr>
        <p:spPr>
          <a:xfrm>
            <a:off x="401307" y="2989130"/>
            <a:ext cx="393182" cy="421798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240">
              <a:defRPr/>
            </a:pPr>
            <a:r>
              <a:rPr lang="en-U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2</a:t>
            </a:r>
            <a:endParaRPr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358;p64"/>
          <p:cNvSpPr txBox="1"/>
          <p:nvPr/>
        </p:nvSpPr>
        <p:spPr>
          <a:xfrm>
            <a:off x="8137575" y="966272"/>
            <a:ext cx="1006425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</a:pPr>
            <a:r>
              <a:rPr lang="ru" sz="6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Министерство науки</a:t>
            </a:r>
            <a:endParaRPr sz="600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</a:pPr>
            <a:r>
              <a:rPr lang="ru" sz="6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 высшего образования </a:t>
            </a:r>
            <a:endParaRPr sz="600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</a:pPr>
            <a:r>
              <a:rPr lang="ru" sz="6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Республики Казахстан</a:t>
            </a:r>
            <a:endParaRPr sz="600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681;p107"/>
          <p:cNvSpPr/>
          <p:nvPr/>
        </p:nvSpPr>
        <p:spPr>
          <a:xfrm>
            <a:off x="4670994" y="3469728"/>
            <a:ext cx="4316750" cy="1275830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  <a:buSzPct val="90000"/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Стратегическое направление 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  <a:buSzPct val="90000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«Реализация идеи воспитания общенационального самосознания и активной жизненной позиции»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692;p107"/>
          <p:cNvSpPr/>
          <p:nvPr/>
        </p:nvSpPr>
        <p:spPr>
          <a:xfrm>
            <a:off x="4765892" y="4033382"/>
            <a:ext cx="354562" cy="393443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240">
              <a:defRPr/>
            </a:pPr>
            <a:r>
              <a:rPr lang="ru-RU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5</a:t>
            </a:r>
            <a:endParaRPr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1301224" y="187340"/>
            <a:ext cx="882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altLang="ru-RU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РАЗВИТИЯ </a:t>
            </a:r>
            <a:r>
              <a:rPr lang="ru-RU" altLang="ru-RU" dirty="0">
                <a:latin typeface="+mn-lt"/>
              </a:rPr>
              <a:t> </a:t>
            </a:r>
          </a:p>
          <a:p>
            <a:pPr lvl="0" eaLnBrk="0" hangingPunct="0"/>
            <a:r>
              <a:rPr lang="ru-RU" altLang="ru-RU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Акционерного общества  «Казахский университет международных </a:t>
            </a:r>
          </a:p>
          <a:p>
            <a:pPr lvl="0" eaLnBrk="0" hangingPunct="0"/>
            <a:r>
              <a:rPr lang="ru-RU" altLang="ru-RU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отношений и мировых языков имени </a:t>
            </a:r>
            <a:r>
              <a:rPr lang="ru-RU" altLang="ru-RU" b="1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Абылай</a:t>
            </a:r>
            <a:r>
              <a:rPr lang="ru-RU" altLang="ru-RU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хана» на 2023 – 2029 гг. </a:t>
            </a:r>
            <a:endParaRPr lang="ru-RU" altLang="ru-RU" dirty="0">
              <a:latin typeface="+mn-lt"/>
            </a:endParaRPr>
          </a:p>
        </p:txBody>
      </p:sp>
      <p:sp>
        <p:nvSpPr>
          <p:cNvPr id="20" name="Google Shape;683;p107"/>
          <p:cNvSpPr/>
          <p:nvPr/>
        </p:nvSpPr>
        <p:spPr>
          <a:xfrm>
            <a:off x="306697" y="4051454"/>
            <a:ext cx="4264269" cy="1152469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  <a:buSzPct val="90000"/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Стратегическое направление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высокопрофессионального кадрового состава Университета»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680;p107"/>
          <p:cNvSpPr/>
          <p:nvPr/>
        </p:nvSpPr>
        <p:spPr>
          <a:xfrm>
            <a:off x="409471" y="4384300"/>
            <a:ext cx="405285" cy="411560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240">
              <a:defRPr/>
            </a:pPr>
            <a:r>
              <a:rPr lang="en-U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3</a:t>
            </a:r>
            <a:endParaRPr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864078" y="5723752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A46A4B5-CAE5-4C84-A392-E7A10F7EA4DD}" type="slidenum">
              <a:rPr lang="en-US" sz="1200">
                <a:latin typeface="Arial Narrow" panose="020B0606020202030204" pitchFamily="34" charset="0"/>
              </a:rPr>
              <a:t>2</a:t>
            </a:fld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>
            <a:extLst>
              <a:ext uri="{FF2B5EF4-FFF2-40B4-BE49-F238E27FC236}">
                <a16:creationId xmlns:a16="http://schemas.microsoft.com/office/drawing/2014/main" id="{BC143D88-5F34-45B1-9B63-E23E61CBF86A}"/>
              </a:ext>
            </a:extLst>
          </p:cNvPr>
          <p:cNvGrpSpPr>
            <a:grpSpLocks/>
          </p:cNvGrpSpPr>
          <p:nvPr/>
        </p:nvGrpSpPr>
        <p:grpSpPr bwMode="auto">
          <a:xfrm>
            <a:off x="5715" y="10668635"/>
            <a:ext cx="10686415" cy="3761105"/>
            <a:chOff x="9" y="18607"/>
            <a:chExt cx="16829" cy="4117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52475C45-9DD3-456E-88AC-B2E821332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1" y="18681"/>
              <a:ext cx="6387" cy="3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3C584EA5-ADC1-45BE-9AE2-9B6DE891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21291"/>
              <a:ext cx="16829" cy="1432"/>
            </a:xfrm>
            <a:custGeom>
              <a:avLst/>
              <a:gdLst>
                <a:gd name="T0" fmla="+- 0 9 9"/>
                <a:gd name="T1" fmla="*/ T0 w 16829"/>
                <a:gd name="T2" fmla="+- 0 21494 21292"/>
                <a:gd name="T3" fmla="*/ 21494 h 1432"/>
                <a:gd name="T4" fmla="+- 0 16838 9"/>
                <a:gd name="T5" fmla="*/ T4 w 16829"/>
                <a:gd name="T6" fmla="+- 0 22723 21292"/>
                <a:gd name="T7" fmla="*/ 22723 h 1432"/>
                <a:gd name="T8" fmla="+- 0 13121 9"/>
                <a:gd name="T9" fmla="*/ T8 w 16829"/>
                <a:gd name="T10" fmla="+- 0 22377 21292"/>
                <a:gd name="T11" fmla="*/ 22377 h 1432"/>
                <a:gd name="T12" fmla="+- 0 12967 9"/>
                <a:gd name="T13" fmla="*/ T12 w 16829"/>
                <a:gd name="T14" fmla="+- 0 22374 21292"/>
                <a:gd name="T15" fmla="*/ 22374 h 1432"/>
                <a:gd name="T16" fmla="+- 0 12813 9"/>
                <a:gd name="T17" fmla="*/ T16 w 16829"/>
                <a:gd name="T18" fmla="+- 0 22368 21292"/>
                <a:gd name="T19" fmla="*/ 22368 h 1432"/>
                <a:gd name="T20" fmla="+- 0 12660 9"/>
                <a:gd name="T21" fmla="*/ T20 w 16829"/>
                <a:gd name="T22" fmla="+- 0 22358 21292"/>
                <a:gd name="T23" fmla="*/ 22358 h 1432"/>
                <a:gd name="T24" fmla="+- 0 12507 9"/>
                <a:gd name="T25" fmla="*/ T24 w 16829"/>
                <a:gd name="T26" fmla="+- 0 22344 21292"/>
                <a:gd name="T27" fmla="*/ 22344 h 1432"/>
                <a:gd name="T28" fmla="+- 0 12356 9"/>
                <a:gd name="T29" fmla="*/ T28 w 16829"/>
                <a:gd name="T30" fmla="+- 0 22326 21292"/>
                <a:gd name="T31" fmla="*/ 22326 h 1432"/>
                <a:gd name="T32" fmla="+- 0 12205 9"/>
                <a:gd name="T33" fmla="*/ T32 w 16829"/>
                <a:gd name="T34" fmla="+- 0 22304 21292"/>
                <a:gd name="T35" fmla="*/ 22304 h 1432"/>
                <a:gd name="T36" fmla="+- 0 12056 9"/>
                <a:gd name="T37" fmla="*/ T36 w 16829"/>
                <a:gd name="T38" fmla="+- 0 22279 21292"/>
                <a:gd name="T39" fmla="*/ 22279 h 1432"/>
                <a:gd name="T40" fmla="+- 0 11908 9"/>
                <a:gd name="T41" fmla="*/ T40 w 16829"/>
                <a:gd name="T42" fmla="+- 0 22250 21292"/>
                <a:gd name="T43" fmla="*/ 22250 h 1432"/>
                <a:gd name="T44" fmla="+- 0 11762 9"/>
                <a:gd name="T45" fmla="*/ T44 w 16829"/>
                <a:gd name="T46" fmla="+- 0 22217 21292"/>
                <a:gd name="T47" fmla="*/ 22217 h 1432"/>
                <a:gd name="T48" fmla="+- 0 11618 9"/>
                <a:gd name="T49" fmla="*/ T48 w 16829"/>
                <a:gd name="T50" fmla="+- 0 22180 21292"/>
                <a:gd name="T51" fmla="*/ 22180 h 1432"/>
                <a:gd name="T52" fmla="+- 0 11476 9"/>
                <a:gd name="T53" fmla="*/ T52 w 16829"/>
                <a:gd name="T54" fmla="+- 0 22140 21292"/>
                <a:gd name="T55" fmla="*/ 22140 h 1432"/>
                <a:gd name="T56" fmla="+- 0 11336 9"/>
                <a:gd name="T57" fmla="*/ T56 w 16829"/>
                <a:gd name="T58" fmla="+- 0 22095 21292"/>
                <a:gd name="T59" fmla="*/ 22095 h 1432"/>
                <a:gd name="T60" fmla="+- 0 11198 9"/>
                <a:gd name="T61" fmla="*/ T60 w 16829"/>
                <a:gd name="T62" fmla="+- 0 22047 21292"/>
                <a:gd name="T63" fmla="*/ 22047 h 1432"/>
                <a:gd name="T64" fmla="+- 0 11064 9"/>
                <a:gd name="T65" fmla="*/ T64 w 16829"/>
                <a:gd name="T66" fmla="+- 0 21996 21292"/>
                <a:gd name="T67" fmla="*/ 21996 h 1432"/>
                <a:gd name="T68" fmla="+- 0 10932 9"/>
                <a:gd name="T69" fmla="*/ T68 w 16829"/>
                <a:gd name="T70" fmla="+- 0 21940 21292"/>
                <a:gd name="T71" fmla="*/ 21940 h 1432"/>
                <a:gd name="T72" fmla="+- 0 10803 9"/>
                <a:gd name="T73" fmla="*/ T72 w 16829"/>
                <a:gd name="T74" fmla="+- 0 21881 21292"/>
                <a:gd name="T75" fmla="*/ 21881 h 1432"/>
                <a:gd name="T76" fmla="+- 0 10677 9"/>
                <a:gd name="T77" fmla="*/ T76 w 16829"/>
                <a:gd name="T78" fmla="+- 0 21819 21292"/>
                <a:gd name="T79" fmla="*/ 21819 h 1432"/>
                <a:gd name="T80" fmla="+- 0 10555 9"/>
                <a:gd name="T81" fmla="*/ T80 w 16829"/>
                <a:gd name="T82" fmla="+- 0 21752 21292"/>
                <a:gd name="T83" fmla="*/ 21752 h 1432"/>
                <a:gd name="T84" fmla="+- 0 10436 9"/>
                <a:gd name="T85" fmla="*/ T84 w 16829"/>
                <a:gd name="T86" fmla="+- 0 21682 21292"/>
                <a:gd name="T87" fmla="*/ 21682 h 1432"/>
                <a:gd name="T88" fmla="+- 0 10321 9"/>
                <a:gd name="T89" fmla="*/ T88 w 16829"/>
                <a:gd name="T90" fmla="+- 0 21609 21292"/>
                <a:gd name="T91" fmla="*/ 21609 h 1432"/>
                <a:gd name="T92" fmla="+- 0 10210 9"/>
                <a:gd name="T93" fmla="*/ T92 w 16829"/>
                <a:gd name="T94" fmla="+- 0 21531 21292"/>
                <a:gd name="T95" fmla="*/ 21531 h 1432"/>
                <a:gd name="T96" fmla="+- 0 10103 9"/>
                <a:gd name="T97" fmla="*/ T96 w 16829"/>
                <a:gd name="T98" fmla="+- 0 21451 21292"/>
                <a:gd name="T99" fmla="*/ 21451 h 1432"/>
                <a:gd name="T100" fmla="+- 0 10001 9"/>
                <a:gd name="T101" fmla="*/ T100 w 16829"/>
                <a:gd name="T102" fmla="+- 0 21366 21292"/>
                <a:gd name="T103" fmla="*/ 21366 h 1432"/>
                <a:gd name="T104" fmla="+- 0 16369 9"/>
                <a:gd name="T105" fmla="*/ T104 w 16829"/>
                <a:gd name="T106" fmla="+- 0 21292 21292"/>
                <a:gd name="T107" fmla="*/ 21292 h 1432"/>
                <a:gd name="T108" fmla="+- 0 16263 9"/>
                <a:gd name="T109" fmla="*/ T108 w 16829"/>
                <a:gd name="T110" fmla="+- 0 21384 21292"/>
                <a:gd name="T111" fmla="*/ 21384 h 1432"/>
                <a:gd name="T112" fmla="+- 0 16152 9"/>
                <a:gd name="T113" fmla="*/ T112 w 16829"/>
                <a:gd name="T114" fmla="+- 0 21472 21292"/>
                <a:gd name="T115" fmla="*/ 21472 h 1432"/>
                <a:gd name="T116" fmla="+- 0 16037 9"/>
                <a:gd name="T117" fmla="*/ T116 w 16829"/>
                <a:gd name="T118" fmla="+- 0 21555 21292"/>
                <a:gd name="T119" fmla="*/ 21555 h 1432"/>
                <a:gd name="T120" fmla="+- 0 15918 9"/>
                <a:gd name="T121" fmla="*/ T120 w 16829"/>
                <a:gd name="T122" fmla="+- 0 21635 21292"/>
                <a:gd name="T123" fmla="*/ 21635 h 1432"/>
                <a:gd name="T124" fmla="+- 0 15796 9"/>
                <a:gd name="T125" fmla="*/ T124 w 16829"/>
                <a:gd name="T126" fmla="+- 0 21710 21292"/>
                <a:gd name="T127" fmla="*/ 21710 h 1432"/>
                <a:gd name="T128" fmla="+- 0 15670 9"/>
                <a:gd name="T129" fmla="*/ T128 w 16829"/>
                <a:gd name="T130" fmla="+- 0 21781 21292"/>
                <a:gd name="T131" fmla="*/ 21781 h 1432"/>
                <a:gd name="T132" fmla="+- 0 15542 9"/>
                <a:gd name="T133" fmla="*/ T132 w 16829"/>
                <a:gd name="T134" fmla="+- 0 21849 21292"/>
                <a:gd name="T135" fmla="*/ 21849 h 1432"/>
                <a:gd name="T136" fmla="+- 0 15410 9"/>
                <a:gd name="T137" fmla="*/ T136 w 16829"/>
                <a:gd name="T138" fmla="+- 0 21912 21292"/>
                <a:gd name="T139" fmla="*/ 21912 h 1432"/>
                <a:gd name="T140" fmla="+- 0 15275 9"/>
                <a:gd name="T141" fmla="*/ T140 w 16829"/>
                <a:gd name="T142" fmla="+- 0 21971 21292"/>
                <a:gd name="T143" fmla="*/ 21971 h 1432"/>
                <a:gd name="T144" fmla="+- 0 15137 9"/>
                <a:gd name="T145" fmla="*/ T144 w 16829"/>
                <a:gd name="T146" fmla="+- 0 22026 21292"/>
                <a:gd name="T147" fmla="*/ 22026 h 1432"/>
                <a:gd name="T148" fmla="+- 0 14998 9"/>
                <a:gd name="T149" fmla="*/ T148 w 16829"/>
                <a:gd name="T150" fmla="+- 0 22077 21292"/>
                <a:gd name="T151" fmla="*/ 22077 h 1432"/>
                <a:gd name="T152" fmla="+- 0 14856 9"/>
                <a:gd name="T153" fmla="*/ T152 w 16829"/>
                <a:gd name="T154" fmla="+- 0 22124 21292"/>
                <a:gd name="T155" fmla="*/ 22124 h 1432"/>
                <a:gd name="T156" fmla="+- 0 14711 9"/>
                <a:gd name="T157" fmla="*/ T156 w 16829"/>
                <a:gd name="T158" fmla="+- 0 22166 21292"/>
                <a:gd name="T159" fmla="*/ 22166 h 1432"/>
                <a:gd name="T160" fmla="+- 0 14565 9"/>
                <a:gd name="T161" fmla="*/ T160 w 16829"/>
                <a:gd name="T162" fmla="+- 0 22205 21292"/>
                <a:gd name="T163" fmla="*/ 22205 h 1432"/>
                <a:gd name="T164" fmla="+- 0 14418 9"/>
                <a:gd name="T165" fmla="*/ T164 w 16829"/>
                <a:gd name="T166" fmla="+- 0 22240 21292"/>
                <a:gd name="T167" fmla="*/ 22240 h 1432"/>
                <a:gd name="T168" fmla="+- 0 14268 9"/>
                <a:gd name="T169" fmla="*/ T168 w 16829"/>
                <a:gd name="T170" fmla="+- 0 22271 21292"/>
                <a:gd name="T171" fmla="*/ 22271 h 1432"/>
                <a:gd name="T172" fmla="+- 0 14118 9"/>
                <a:gd name="T173" fmla="*/ T172 w 16829"/>
                <a:gd name="T174" fmla="+- 0 22298 21292"/>
                <a:gd name="T175" fmla="*/ 22298 h 1432"/>
                <a:gd name="T176" fmla="+- 0 13966 9"/>
                <a:gd name="T177" fmla="*/ T176 w 16829"/>
                <a:gd name="T178" fmla="+- 0 22321 21292"/>
                <a:gd name="T179" fmla="*/ 22321 h 1432"/>
                <a:gd name="T180" fmla="+- 0 13814 9"/>
                <a:gd name="T181" fmla="*/ T180 w 16829"/>
                <a:gd name="T182" fmla="+- 0 22340 21292"/>
                <a:gd name="T183" fmla="*/ 22340 h 1432"/>
                <a:gd name="T184" fmla="+- 0 13660 9"/>
                <a:gd name="T185" fmla="*/ T184 w 16829"/>
                <a:gd name="T186" fmla="+- 0 22355 21292"/>
                <a:gd name="T187" fmla="*/ 22355 h 1432"/>
                <a:gd name="T188" fmla="+- 0 13507 9"/>
                <a:gd name="T189" fmla="*/ T188 w 16829"/>
                <a:gd name="T190" fmla="+- 0 22366 21292"/>
                <a:gd name="T191" fmla="*/ 22366 h 1432"/>
                <a:gd name="T192" fmla="+- 0 13352 9"/>
                <a:gd name="T193" fmla="*/ T192 w 16829"/>
                <a:gd name="T194" fmla="+- 0 22373 21292"/>
                <a:gd name="T195" fmla="*/ 22373 h 1432"/>
                <a:gd name="T196" fmla="+- 0 13198 9"/>
                <a:gd name="T197" fmla="*/ T196 w 16829"/>
                <a:gd name="T198" fmla="+- 0 22377 21292"/>
                <a:gd name="T199" fmla="*/ 22377 h 1432"/>
                <a:gd name="T200" fmla="+- 0 16838 9"/>
                <a:gd name="T201" fmla="*/ T200 w 16829"/>
                <a:gd name="T202" fmla="+- 0 22377 21292"/>
                <a:gd name="T203" fmla="*/ 22377 h 1432"/>
                <a:gd name="T204" fmla="+- 0 16369 9"/>
                <a:gd name="T205" fmla="*/ T204 w 16829"/>
                <a:gd name="T206" fmla="+- 0 21292 21292"/>
                <a:gd name="T207" fmla="*/ 21292 h 1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16829" h="1432">
                  <a:moveTo>
                    <a:pt x="9943" y="31"/>
                  </a:moveTo>
                  <a:lnTo>
                    <a:pt x="0" y="202"/>
                  </a:lnTo>
                  <a:lnTo>
                    <a:pt x="0" y="1431"/>
                  </a:lnTo>
                  <a:lnTo>
                    <a:pt x="16829" y="1431"/>
                  </a:lnTo>
                  <a:lnTo>
                    <a:pt x="16829" y="1085"/>
                  </a:lnTo>
                  <a:lnTo>
                    <a:pt x="13112" y="1085"/>
                  </a:lnTo>
                  <a:lnTo>
                    <a:pt x="13035" y="1084"/>
                  </a:lnTo>
                  <a:lnTo>
                    <a:pt x="12958" y="1082"/>
                  </a:lnTo>
                  <a:lnTo>
                    <a:pt x="12881" y="1080"/>
                  </a:lnTo>
                  <a:lnTo>
                    <a:pt x="12804" y="1076"/>
                  </a:lnTo>
                  <a:lnTo>
                    <a:pt x="12727" y="1072"/>
                  </a:lnTo>
                  <a:lnTo>
                    <a:pt x="12651" y="1066"/>
                  </a:lnTo>
                  <a:lnTo>
                    <a:pt x="12575" y="1059"/>
                  </a:lnTo>
                  <a:lnTo>
                    <a:pt x="12498" y="1052"/>
                  </a:lnTo>
                  <a:lnTo>
                    <a:pt x="12422" y="1044"/>
                  </a:lnTo>
                  <a:lnTo>
                    <a:pt x="12347" y="1034"/>
                  </a:lnTo>
                  <a:lnTo>
                    <a:pt x="12271" y="1024"/>
                  </a:lnTo>
                  <a:lnTo>
                    <a:pt x="12196" y="1012"/>
                  </a:lnTo>
                  <a:lnTo>
                    <a:pt x="12121" y="1000"/>
                  </a:lnTo>
                  <a:lnTo>
                    <a:pt x="12047" y="987"/>
                  </a:lnTo>
                  <a:lnTo>
                    <a:pt x="11973" y="973"/>
                  </a:lnTo>
                  <a:lnTo>
                    <a:pt x="11899" y="958"/>
                  </a:lnTo>
                  <a:lnTo>
                    <a:pt x="11826" y="942"/>
                  </a:lnTo>
                  <a:lnTo>
                    <a:pt x="11753" y="925"/>
                  </a:lnTo>
                  <a:lnTo>
                    <a:pt x="11681" y="907"/>
                  </a:lnTo>
                  <a:lnTo>
                    <a:pt x="11609" y="888"/>
                  </a:lnTo>
                  <a:lnTo>
                    <a:pt x="11538" y="868"/>
                  </a:lnTo>
                  <a:lnTo>
                    <a:pt x="11467" y="848"/>
                  </a:lnTo>
                  <a:lnTo>
                    <a:pt x="11397" y="826"/>
                  </a:lnTo>
                  <a:lnTo>
                    <a:pt x="11327" y="803"/>
                  </a:lnTo>
                  <a:lnTo>
                    <a:pt x="11258" y="780"/>
                  </a:lnTo>
                  <a:lnTo>
                    <a:pt x="11189" y="755"/>
                  </a:lnTo>
                  <a:lnTo>
                    <a:pt x="11122" y="730"/>
                  </a:lnTo>
                  <a:lnTo>
                    <a:pt x="11055" y="704"/>
                  </a:lnTo>
                  <a:lnTo>
                    <a:pt x="10988" y="677"/>
                  </a:lnTo>
                  <a:lnTo>
                    <a:pt x="10923" y="648"/>
                  </a:lnTo>
                  <a:lnTo>
                    <a:pt x="10858" y="619"/>
                  </a:lnTo>
                  <a:lnTo>
                    <a:pt x="10794" y="589"/>
                  </a:lnTo>
                  <a:lnTo>
                    <a:pt x="10731" y="558"/>
                  </a:lnTo>
                  <a:lnTo>
                    <a:pt x="10668" y="527"/>
                  </a:lnTo>
                  <a:lnTo>
                    <a:pt x="10606" y="494"/>
                  </a:lnTo>
                  <a:lnTo>
                    <a:pt x="10546" y="460"/>
                  </a:lnTo>
                  <a:lnTo>
                    <a:pt x="10486" y="426"/>
                  </a:lnTo>
                  <a:lnTo>
                    <a:pt x="10427" y="390"/>
                  </a:lnTo>
                  <a:lnTo>
                    <a:pt x="10369" y="354"/>
                  </a:lnTo>
                  <a:lnTo>
                    <a:pt x="10312" y="317"/>
                  </a:lnTo>
                  <a:lnTo>
                    <a:pt x="10256" y="278"/>
                  </a:lnTo>
                  <a:lnTo>
                    <a:pt x="10201" y="239"/>
                  </a:lnTo>
                  <a:lnTo>
                    <a:pt x="10147" y="199"/>
                  </a:lnTo>
                  <a:lnTo>
                    <a:pt x="10094" y="159"/>
                  </a:lnTo>
                  <a:lnTo>
                    <a:pt x="10043" y="117"/>
                  </a:lnTo>
                  <a:lnTo>
                    <a:pt x="9992" y="74"/>
                  </a:lnTo>
                  <a:lnTo>
                    <a:pt x="9943" y="31"/>
                  </a:lnTo>
                  <a:close/>
                  <a:moveTo>
                    <a:pt x="16360" y="0"/>
                  </a:moveTo>
                  <a:lnTo>
                    <a:pt x="16308" y="46"/>
                  </a:lnTo>
                  <a:lnTo>
                    <a:pt x="16254" y="92"/>
                  </a:lnTo>
                  <a:lnTo>
                    <a:pt x="16199" y="136"/>
                  </a:lnTo>
                  <a:lnTo>
                    <a:pt x="16143" y="180"/>
                  </a:lnTo>
                  <a:lnTo>
                    <a:pt x="16086" y="222"/>
                  </a:lnTo>
                  <a:lnTo>
                    <a:pt x="16028" y="263"/>
                  </a:lnTo>
                  <a:lnTo>
                    <a:pt x="15969" y="303"/>
                  </a:lnTo>
                  <a:lnTo>
                    <a:pt x="15909" y="343"/>
                  </a:lnTo>
                  <a:lnTo>
                    <a:pt x="15849" y="381"/>
                  </a:lnTo>
                  <a:lnTo>
                    <a:pt x="15787" y="418"/>
                  </a:lnTo>
                  <a:lnTo>
                    <a:pt x="15725" y="454"/>
                  </a:lnTo>
                  <a:lnTo>
                    <a:pt x="15661" y="489"/>
                  </a:lnTo>
                  <a:lnTo>
                    <a:pt x="15597" y="524"/>
                  </a:lnTo>
                  <a:lnTo>
                    <a:pt x="15533" y="557"/>
                  </a:lnTo>
                  <a:lnTo>
                    <a:pt x="15467" y="589"/>
                  </a:lnTo>
                  <a:lnTo>
                    <a:pt x="15401" y="620"/>
                  </a:lnTo>
                  <a:lnTo>
                    <a:pt x="15334" y="650"/>
                  </a:lnTo>
                  <a:lnTo>
                    <a:pt x="15266" y="679"/>
                  </a:lnTo>
                  <a:lnTo>
                    <a:pt x="15197" y="707"/>
                  </a:lnTo>
                  <a:lnTo>
                    <a:pt x="15128" y="734"/>
                  </a:lnTo>
                  <a:lnTo>
                    <a:pt x="15059" y="760"/>
                  </a:lnTo>
                  <a:lnTo>
                    <a:pt x="14989" y="785"/>
                  </a:lnTo>
                  <a:lnTo>
                    <a:pt x="14918" y="809"/>
                  </a:lnTo>
                  <a:lnTo>
                    <a:pt x="14847" y="832"/>
                  </a:lnTo>
                  <a:lnTo>
                    <a:pt x="14775" y="853"/>
                  </a:lnTo>
                  <a:lnTo>
                    <a:pt x="14702" y="874"/>
                  </a:lnTo>
                  <a:lnTo>
                    <a:pt x="14630" y="894"/>
                  </a:lnTo>
                  <a:lnTo>
                    <a:pt x="14556" y="913"/>
                  </a:lnTo>
                  <a:lnTo>
                    <a:pt x="14483" y="931"/>
                  </a:lnTo>
                  <a:lnTo>
                    <a:pt x="14409" y="948"/>
                  </a:lnTo>
                  <a:lnTo>
                    <a:pt x="14334" y="964"/>
                  </a:lnTo>
                  <a:lnTo>
                    <a:pt x="14259" y="979"/>
                  </a:lnTo>
                  <a:lnTo>
                    <a:pt x="14184" y="993"/>
                  </a:lnTo>
                  <a:lnTo>
                    <a:pt x="14109" y="1006"/>
                  </a:lnTo>
                  <a:lnTo>
                    <a:pt x="14033" y="1018"/>
                  </a:lnTo>
                  <a:lnTo>
                    <a:pt x="13957" y="1029"/>
                  </a:lnTo>
                  <a:lnTo>
                    <a:pt x="13881" y="1039"/>
                  </a:lnTo>
                  <a:lnTo>
                    <a:pt x="13805" y="1048"/>
                  </a:lnTo>
                  <a:lnTo>
                    <a:pt x="13728" y="1056"/>
                  </a:lnTo>
                  <a:lnTo>
                    <a:pt x="13651" y="1063"/>
                  </a:lnTo>
                  <a:lnTo>
                    <a:pt x="13575" y="1069"/>
                  </a:lnTo>
                  <a:lnTo>
                    <a:pt x="13498" y="1074"/>
                  </a:lnTo>
                  <a:lnTo>
                    <a:pt x="13421" y="1078"/>
                  </a:lnTo>
                  <a:lnTo>
                    <a:pt x="13343" y="1081"/>
                  </a:lnTo>
                  <a:lnTo>
                    <a:pt x="13266" y="1084"/>
                  </a:lnTo>
                  <a:lnTo>
                    <a:pt x="13189" y="1085"/>
                  </a:lnTo>
                  <a:lnTo>
                    <a:pt x="13112" y="1085"/>
                  </a:lnTo>
                  <a:lnTo>
                    <a:pt x="16829" y="1085"/>
                  </a:lnTo>
                  <a:lnTo>
                    <a:pt x="16829" y="198"/>
                  </a:lnTo>
                  <a:lnTo>
                    <a:pt x="16360" y="0"/>
                  </a:lnTo>
                  <a:close/>
                </a:path>
              </a:pathLst>
            </a:custGeom>
            <a:solidFill>
              <a:srgbClr val="DBD6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9638CF71-1D73-4C4E-9E26-F514EB2E8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3" y="18606"/>
              <a:ext cx="7426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 algn="ctr">
                <a:lnSpc>
                  <a:spcPts val="1570"/>
                </a:lnSpc>
                <a:spcAft>
                  <a:spcPts val="800"/>
                </a:spcAft>
              </a:pPr>
              <a:r>
                <a:rPr lang="ru-RU" sz="14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D55575CC-8102-4597-9DA5-33A4CEA53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9" y="22158"/>
              <a:ext cx="2006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07000"/>
                </a:lnSpc>
                <a:spcBef>
                  <a:spcPts val="195"/>
                </a:spcBef>
                <a:spcAft>
                  <a:spcPts val="800"/>
                </a:spcAft>
              </a:pPr>
              <a:r>
                <a:rPr lang="ru-RU" sz="1600" b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г. Алматы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8">
            <a:extLst>
              <a:ext uri="{FF2B5EF4-FFF2-40B4-BE49-F238E27FC236}">
                <a16:creationId xmlns:a16="http://schemas.microsoft.com/office/drawing/2014/main" id="{07A8F6E5-6803-42A7-BEA4-8ECFA9C01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972" y="188640"/>
            <a:ext cx="74154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kk-KZ" sz="2400" b="1" dirty="0">
                <a:solidFill>
                  <a:srgbClr val="FFC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УЧАСТИЕ </a:t>
            </a:r>
            <a:r>
              <a:rPr lang="en-US" sz="2400" b="1" dirty="0">
                <a:solidFill>
                  <a:srgbClr val="FFC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ABLAI KHAN UNIVERSITY</a:t>
            </a:r>
            <a:endParaRPr lang="kk-KZ" sz="2400" b="1" dirty="0">
              <a:solidFill>
                <a:srgbClr val="FFC000"/>
              </a:solidFill>
              <a:latin typeface="Arial Narrow" panose="020B0606020202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kk-KZ" sz="2400" b="1" dirty="0">
                <a:solidFill>
                  <a:srgbClr val="FFC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FFC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НАЦИОНАЛЬНЫХ И ГЛОБАЛЬНЫХ </a:t>
            </a:r>
            <a:r>
              <a:rPr lang="kk-KZ" sz="2400" b="1" dirty="0">
                <a:solidFill>
                  <a:srgbClr val="FFC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РЕЙТИНГАХ</a:t>
            </a:r>
            <a:endParaRPr lang="ru-RU" sz="2400" b="1" dirty="0">
              <a:solidFill>
                <a:srgbClr val="FFC000"/>
              </a:solidFill>
              <a:latin typeface="Arial Narrow" panose="020B0606020202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C2EDF3-A83F-4EC9-AEE3-A10055A8BF36}"/>
              </a:ext>
            </a:extLst>
          </p:cNvPr>
          <p:cNvSpPr/>
          <p:nvPr/>
        </p:nvSpPr>
        <p:spPr>
          <a:xfrm>
            <a:off x="352530" y="997202"/>
            <a:ext cx="358214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QS World University Rankings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QS Asia University Rankings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QS World University Rankings by Subject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QS Sustainability Ranking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Национальный рейтинг ведущих многопрофильных вузов Казахстана, Независимое агентство по обеспечению качества в образовании (IQAA-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Ranking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kk-KZ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Рейтинг образовательных программ вузов НПП «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Атамекен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 РК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53AF7E-C454-4D44-B015-1BBEF373C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02" r="-20" b="28365"/>
          <a:stretch/>
        </p:blipFill>
        <p:spPr>
          <a:xfrm>
            <a:off x="4208959" y="997239"/>
            <a:ext cx="2321004" cy="19802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9FA123-46C8-4A2E-B090-180560F20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1157879"/>
            <a:ext cx="1179435" cy="165895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FA3F753-F263-4D13-A60D-981233D6A443}"/>
              </a:ext>
            </a:extLst>
          </p:cNvPr>
          <p:cNvSpPr/>
          <p:nvPr/>
        </p:nvSpPr>
        <p:spPr>
          <a:xfrm>
            <a:off x="4188179" y="3083771"/>
            <a:ext cx="48315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QS World University Rankings 2025 – «1201-1400»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QS World University Rankings: Asia 2025 – «305»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QS World University Rankings, Asia 2025: Central Asia – «18»</a:t>
            </a:r>
          </a:p>
          <a:p>
            <a:endParaRPr 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QS World University Rankings by Subject | 2024: Linguistics – «251-300»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QS World University Rankings by Subject | 2024: Modern Languages – «301-340»</a:t>
            </a:r>
            <a:endParaRPr lang="ru-RU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3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A70C224-1CA0-4B4C-B44A-8070FF26D3DC}"/>
              </a:ext>
            </a:extLst>
          </p:cNvPr>
          <p:cNvGrpSpPr/>
          <p:nvPr/>
        </p:nvGrpSpPr>
        <p:grpSpPr>
          <a:xfrm>
            <a:off x="683568" y="620688"/>
            <a:ext cx="8064896" cy="5472608"/>
            <a:chOff x="683568" y="620688"/>
            <a:chExt cx="8064896" cy="5760640"/>
          </a:xfrm>
          <a:solidFill>
            <a:schemeClr val="accent4"/>
          </a:solidFill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FB287CD-D608-4906-A0ED-0E26F0982805}"/>
                </a:ext>
              </a:extLst>
            </p:cNvPr>
            <p:cNvSpPr/>
            <p:nvPr/>
          </p:nvSpPr>
          <p:spPr>
            <a:xfrm>
              <a:off x="1259632" y="620688"/>
              <a:ext cx="6912768" cy="432048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Учебно-методическое объединение (УМО) – Группа управления проектами (ГУП)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6E50742-B450-4889-9F9C-381C6DEA19EB}"/>
                </a:ext>
              </a:extLst>
            </p:cNvPr>
            <p:cNvSpPr/>
            <p:nvPr/>
          </p:nvSpPr>
          <p:spPr>
            <a:xfrm>
              <a:off x="1655682" y="1147826"/>
              <a:ext cx="6120668" cy="648072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Руководитель ГУП – Председатель УМО </a:t>
              </a:r>
            </a:p>
            <a:p>
              <a:pPr algn="ctr"/>
              <a:r>
                <a:rPr lang="ru-RU" sz="1200" b="1" dirty="0"/>
                <a:t>Председатель Правления -Ректор АО «</a:t>
              </a:r>
              <a:r>
                <a:rPr lang="ru-RU" sz="1200" b="1" dirty="0" err="1"/>
                <a:t>КазУМОиМЯ</a:t>
              </a:r>
              <a:r>
                <a:rPr lang="ru-RU" sz="1200" b="1" dirty="0"/>
                <a:t> им. </a:t>
              </a:r>
              <a:r>
                <a:rPr lang="ru-RU" sz="1200" b="1" dirty="0" err="1"/>
                <a:t>Абылай</a:t>
              </a:r>
              <a:r>
                <a:rPr lang="ru-RU" sz="1200" b="1" dirty="0"/>
                <a:t> хана»</a:t>
              </a:r>
            </a:p>
            <a:p>
              <a:pPr algn="ctr"/>
              <a:r>
                <a:rPr lang="ru-RU" sz="1200" b="1" dirty="0" err="1"/>
                <a:t>Кунанбаева</a:t>
              </a:r>
              <a:r>
                <a:rPr lang="ru-RU" sz="1200" b="1" dirty="0"/>
                <a:t> С.С.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3CA5CBC-5E80-4CC2-8328-CFD3D7E5B726}"/>
                </a:ext>
              </a:extLst>
            </p:cNvPr>
            <p:cNvSpPr/>
            <p:nvPr/>
          </p:nvSpPr>
          <p:spPr>
            <a:xfrm>
              <a:off x="6156176" y="2132856"/>
              <a:ext cx="2088232" cy="648072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Администратор ГУП – Секретарь УМО</a:t>
              </a:r>
            </a:p>
            <a:p>
              <a:pPr algn="ctr"/>
              <a:r>
                <a:rPr lang="ru-RU" sz="1200" b="1" dirty="0" err="1"/>
                <a:t>Суймбаева</a:t>
              </a:r>
              <a:r>
                <a:rPr lang="ru-RU" sz="1200" b="1" dirty="0"/>
                <a:t> А.Б.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4ED1206-28D9-4CB0-9849-60506C9CA565}"/>
                </a:ext>
              </a:extLst>
            </p:cNvPr>
            <p:cNvSpPr/>
            <p:nvPr/>
          </p:nvSpPr>
          <p:spPr>
            <a:xfrm>
              <a:off x="971600" y="2132856"/>
              <a:ext cx="4824536" cy="648072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Заместитель Председателя ГУП</a:t>
              </a:r>
            </a:p>
            <a:p>
              <a:pPr algn="ctr"/>
              <a:r>
                <a:rPr lang="ru-RU" sz="1200" b="1" dirty="0"/>
                <a:t>Проректор по УМР </a:t>
              </a:r>
              <a:r>
                <a:rPr lang="ru-RU" sz="1200" b="1" dirty="0" err="1"/>
                <a:t>КазУМОиМЯ</a:t>
              </a:r>
              <a:r>
                <a:rPr lang="ru-RU" sz="1200" b="1" dirty="0"/>
                <a:t> им. </a:t>
              </a:r>
              <a:r>
                <a:rPr lang="ru-RU" sz="1200" b="1" dirty="0" err="1"/>
                <a:t>Абылай</a:t>
              </a:r>
              <a:r>
                <a:rPr lang="ru-RU" sz="1200" b="1" dirty="0"/>
                <a:t> хана </a:t>
              </a:r>
            </a:p>
            <a:p>
              <a:pPr algn="ctr"/>
              <a:r>
                <a:rPr lang="ru-RU" sz="1200" b="1" dirty="0" err="1"/>
                <a:t>Кульгильдинова</a:t>
              </a:r>
              <a:r>
                <a:rPr lang="ru-RU" sz="1200" b="1" dirty="0"/>
                <a:t> Т.А.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85AE3F6-9350-4AE6-BB18-A62DFCBA9B32}"/>
                </a:ext>
              </a:extLst>
            </p:cNvPr>
            <p:cNvSpPr/>
            <p:nvPr/>
          </p:nvSpPr>
          <p:spPr>
            <a:xfrm>
              <a:off x="683568" y="3068960"/>
              <a:ext cx="8064896" cy="720080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КОМАНДА ГУП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B4A2CAA-308D-450E-9019-BF6115712AED}"/>
                </a:ext>
              </a:extLst>
            </p:cNvPr>
            <p:cNvSpPr/>
            <p:nvPr/>
          </p:nvSpPr>
          <p:spPr>
            <a:xfrm>
              <a:off x="683568" y="4005064"/>
              <a:ext cx="3096344" cy="576064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Представители 34 ВУЗов РК – 135 чел.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3F7C782-5F6E-4C50-9840-F4CFA156C3BC}"/>
                </a:ext>
              </a:extLst>
            </p:cNvPr>
            <p:cNvSpPr/>
            <p:nvPr/>
          </p:nvSpPr>
          <p:spPr>
            <a:xfrm>
              <a:off x="5652120" y="4005064"/>
              <a:ext cx="3096344" cy="576064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По рекомендации МНВО РК учителя англ. языка </a:t>
              </a:r>
              <a:r>
                <a:rPr lang="ru-RU" sz="1400" b="1" dirty="0" err="1"/>
                <a:t>г.Алматы</a:t>
              </a:r>
              <a:r>
                <a:rPr lang="ru-RU" sz="1400" b="1" dirty="0"/>
                <a:t> – 12 чел.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EA68B55-6607-4A3E-AFC7-2AB82F00FC6A}"/>
                </a:ext>
              </a:extLst>
            </p:cNvPr>
            <p:cNvSpPr/>
            <p:nvPr/>
          </p:nvSpPr>
          <p:spPr>
            <a:xfrm>
              <a:off x="5652120" y="4797152"/>
              <a:ext cx="3096344" cy="720080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Представители ГО и неправительственных организации – 1 чел.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1C3301D-0BE9-4A82-97F9-E096E311C4F5}"/>
                </a:ext>
              </a:extLst>
            </p:cNvPr>
            <p:cNvSpPr/>
            <p:nvPr/>
          </p:nvSpPr>
          <p:spPr>
            <a:xfrm>
              <a:off x="683568" y="5805264"/>
              <a:ext cx="3096344" cy="576064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Представители ассоциаций работодателей, НПП «</a:t>
              </a:r>
              <a:r>
                <a:rPr lang="ru-RU" sz="1400" b="1" dirty="0" err="1"/>
                <a:t>Атамекен</a:t>
              </a:r>
              <a:r>
                <a:rPr lang="ru-RU" sz="1400" b="1"/>
                <a:t>» - 1 чел.</a:t>
              </a:r>
              <a:endParaRPr lang="ru-RU" sz="1400" b="1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7A341BB-33A9-4445-A98D-E53F7764AA69}"/>
                </a:ext>
              </a:extLst>
            </p:cNvPr>
            <p:cNvSpPr/>
            <p:nvPr/>
          </p:nvSpPr>
          <p:spPr>
            <a:xfrm>
              <a:off x="5652120" y="5805264"/>
              <a:ext cx="3096344" cy="576064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Зарубежные эксперты в области высшего образования – 7 чел.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49B229A-BD95-4548-B39F-C99AC190EF87}"/>
                </a:ext>
              </a:extLst>
            </p:cNvPr>
            <p:cNvSpPr/>
            <p:nvPr/>
          </p:nvSpPr>
          <p:spPr>
            <a:xfrm>
              <a:off x="683568" y="4797152"/>
              <a:ext cx="3096344" cy="720080"/>
            </a:xfrm>
            <a:prstGeom prst="rec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Представители  Назарбаев интеллектуальной школы ХБН – 1 чел.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7F3B0182-90C7-40FF-9CB3-67A47808EAF3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4716016" y="3789040"/>
              <a:ext cx="0" cy="2304256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3E21907-148B-45CB-9A52-2A7C47757394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3779912" y="4293096"/>
              <a:ext cx="1872208" cy="0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B1EC6130-79D7-419F-8C52-DEFF8C7AC4EF}"/>
                </a:ext>
              </a:extLst>
            </p:cNvPr>
            <p:cNvCxnSpPr/>
            <p:nvPr/>
          </p:nvCxnSpPr>
          <p:spPr>
            <a:xfrm>
              <a:off x="3779912" y="5229200"/>
              <a:ext cx="1872208" cy="0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47A7E647-816E-4E11-980C-C07131A6EDA7}"/>
                </a:ext>
              </a:extLst>
            </p:cNvPr>
            <p:cNvCxnSpPr/>
            <p:nvPr/>
          </p:nvCxnSpPr>
          <p:spPr>
            <a:xfrm>
              <a:off x="3779912" y="6093296"/>
              <a:ext cx="1872208" cy="0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A10A6EC9-B5D0-4726-9A2D-EB6F5A8E1AAB}"/>
                </a:ext>
              </a:extLst>
            </p:cNvPr>
            <p:cNvCxnSpPr/>
            <p:nvPr/>
          </p:nvCxnSpPr>
          <p:spPr>
            <a:xfrm>
              <a:off x="4716016" y="2780928"/>
              <a:ext cx="0" cy="288032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118B49A-B7AF-4E15-9FB5-DEDBF6F62796}"/>
                </a:ext>
              </a:extLst>
            </p:cNvPr>
            <p:cNvCxnSpPr/>
            <p:nvPr/>
          </p:nvCxnSpPr>
          <p:spPr>
            <a:xfrm>
              <a:off x="4716016" y="1844824"/>
              <a:ext cx="0" cy="288032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AFCEB83A-82B8-4BD3-AE22-B22ABF66F23C}"/>
                </a:ext>
              </a:extLst>
            </p:cNvPr>
            <p:cNvCxnSpPr>
              <a:stCxn id="10" idx="3"/>
              <a:endCxn id="9" idx="1"/>
            </p:cNvCxnSpPr>
            <p:nvPr/>
          </p:nvCxnSpPr>
          <p:spPr>
            <a:xfrm>
              <a:off x="5796136" y="2456892"/>
              <a:ext cx="360040" cy="0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037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120F3B-40B8-40D7-8A2B-1E19D38BE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42" t="18543" r="36120" b="18102"/>
          <a:stretch/>
        </p:blipFill>
        <p:spPr>
          <a:xfrm>
            <a:off x="467544" y="1268760"/>
            <a:ext cx="2448272" cy="374441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F2082-B228-4F7F-8659-A925C5826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0" t="16401" r="6688" b="12201"/>
          <a:stretch/>
        </p:blipFill>
        <p:spPr>
          <a:xfrm>
            <a:off x="3995936" y="1260423"/>
            <a:ext cx="4824536" cy="4104456"/>
          </a:xfrm>
          <a:prstGeom prst="rect">
            <a:avLst/>
          </a:prstGeom>
        </p:spPr>
      </p:pic>
      <p:pic>
        <p:nvPicPr>
          <p:cNvPr id="5" name="Рисунок 4" descr="Повторить">
            <a:extLst>
              <a:ext uri="{FF2B5EF4-FFF2-40B4-BE49-F238E27FC236}">
                <a16:creationId xmlns:a16="http://schemas.microsoft.com/office/drawing/2014/main" id="{69F6090D-6933-4103-B30E-FB3500AB3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5933" y="2509010"/>
            <a:ext cx="914400" cy="9144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7F7E03-99BA-4AAA-99BD-EAA7D98B7B97}"/>
              </a:ext>
            </a:extLst>
          </p:cNvPr>
          <p:cNvSpPr/>
          <p:nvPr/>
        </p:nvSpPr>
        <p:spPr>
          <a:xfrm>
            <a:off x="1079104" y="26064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Arial Narrow" panose="020B0606020202030204" pitchFamily="34" charset="0"/>
              </a:rPr>
              <a:t>ЗАДАЧИ НА ТЕКУЩИЙ ГОД </a:t>
            </a:r>
          </a:p>
          <a:p>
            <a:r>
              <a:rPr lang="ru-RU" b="1" dirty="0">
                <a:solidFill>
                  <a:srgbClr val="FFC000"/>
                </a:solidFill>
                <a:latin typeface="Arial Narrow" panose="020B0606020202030204" pitchFamily="34" charset="0"/>
              </a:rPr>
              <a:t>Учебно-методическое объединение (УМО) – Группа управления проектами (ГУП)</a:t>
            </a:r>
          </a:p>
        </p:txBody>
      </p:sp>
    </p:spTree>
    <p:extLst>
      <p:ext uri="{BB962C8B-B14F-4D97-AF65-F5344CB8AC3E}">
        <p14:creationId xmlns:p14="http://schemas.microsoft.com/office/powerpoint/2010/main" val="355386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207AD1A-F06E-4EEF-A19D-7814738DB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883090"/>
              </p:ext>
            </p:extLst>
          </p:nvPr>
        </p:nvGraphicFramePr>
        <p:xfrm>
          <a:off x="1018456" y="4216236"/>
          <a:ext cx="7946033" cy="2384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46033">
                  <a:extLst>
                    <a:ext uri="{9D8B030D-6E8A-4147-A177-3AD203B41FA5}">
                      <a16:colId xmlns:a16="http://schemas.microsoft.com/office/drawing/2014/main" val="2482140338"/>
                    </a:ext>
                  </a:extLst>
                </a:gridCol>
              </a:tblGrid>
              <a:tr h="529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311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НИИПШ №1 «</a:t>
                      </a: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</a:rPr>
                        <a:t>Межкультурная коммуникация и функционально-прагматические исследования языков и культур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».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222970"/>
                  </a:ext>
                </a:extLst>
              </a:tr>
              <a:tr h="7948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3115" algn="l"/>
                        </a:tabLst>
                      </a:pPr>
                      <a:r>
                        <a:rPr lang="ru-RU" sz="1400" dirty="0">
                          <a:effectLst/>
                        </a:rPr>
                        <a:t>НИИПШ №2 «Модернизация иноязычного образования, ее современные теоретико-интегративные основы и методология его интерактивно- </a:t>
                      </a:r>
                      <a:r>
                        <a:rPr lang="ru-RU" sz="1400" dirty="0" err="1">
                          <a:effectLst/>
                        </a:rPr>
                        <a:t>компетентностного</a:t>
                      </a:r>
                      <a:r>
                        <a:rPr lang="ru-RU" sz="1400" dirty="0">
                          <a:effectLst/>
                        </a:rPr>
                        <a:t> моделирования».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97188"/>
                  </a:ext>
                </a:extLst>
              </a:tr>
              <a:tr h="529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311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НИИПШ №3 «Мировая политика, международно-интегративная и геополитические процессы современности».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552789"/>
                  </a:ext>
                </a:extLst>
              </a:tr>
              <a:tr h="529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3115" algn="l"/>
                        </a:tabLst>
                      </a:pPr>
                      <a:r>
                        <a:rPr lang="ru-RU" sz="1400" dirty="0">
                          <a:effectLst/>
                        </a:rPr>
                        <a:t>НИИПШ №4 «Модернизация </a:t>
                      </a:r>
                      <a:r>
                        <a:rPr lang="ru-RU" sz="1400" dirty="0" err="1">
                          <a:effectLst/>
                        </a:rPr>
                        <a:t>социоэкономики</a:t>
                      </a:r>
                      <a:r>
                        <a:rPr lang="ru-RU" sz="1400" dirty="0">
                          <a:effectLst/>
                        </a:rPr>
                        <a:t> и современные геоэкономические тенденции».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464305"/>
                  </a:ext>
                </a:extLst>
              </a:tr>
            </a:tbl>
          </a:graphicData>
        </a:graphic>
      </p:graphicFrame>
      <p:pic>
        <p:nvPicPr>
          <p:cNvPr id="12" name="Рисунок 11" descr="Ученый">
            <a:extLst>
              <a:ext uri="{FF2B5EF4-FFF2-40B4-BE49-F238E27FC236}">
                <a16:creationId xmlns:a16="http://schemas.microsoft.com/office/drawing/2014/main" id="{42DF12DB-DD65-44B6-9A0E-5D9459D1A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2208" y="2887263"/>
            <a:ext cx="914400" cy="914400"/>
          </a:xfrm>
          <a:prstGeom prst="rect">
            <a:avLst/>
          </a:prstGeom>
        </p:spPr>
      </p:pic>
      <p:pic>
        <p:nvPicPr>
          <p:cNvPr id="14" name="Рисунок 13" descr="Академическая шапочка">
            <a:extLst>
              <a:ext uri="{FF2B5EF4-FFF2-40B4-BE49-F238E27FC236}">
                <a16:creationId xmlns:a16="http://schemas.microsoft.com/office/drawing/2014/main" id="{CE37D967-DEE8-4AE7-9BE5-D7D9FD926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1339" y="1733608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ниги">
            <a:extLst>
              <a:ext uri="{FF2B5EF4-FFF2-40B4-BE49-F238E27FC236}">
                <a16:creationId xmlns:a16="http://schemas.microsoft.com/office/drawing/2014/main" id="{6E6BE99E-86A7-4580-A055-6F204468F4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7550" y="586328"/>
            <a:ext cx="914400" cy="914400"/>
          </a:xfrm>
          <a:prstGeom prst="rect">
            <a:avLst/>
          </a:prstGeom>
        </p:spPr>
      </p:pic>
      <p:pic>
        <p:nvPicPr>
          <p:cNvPr id="18" name="Рисунок 17" descr="Карандаш">
            <a:extLst>
              <a:ext uri="{FF2B5EF4-FFF2-40B4-BE49-F238E27FC236}">
                <a16:creationId xmlns:a16="http://schemas.microsoft.com/office/drawing/2014/main" id="{537DE3A8-AF30-4708-94A4-A1EA7F29BB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56" y="1916998"/>
            <a:ext cx="805313" cy="1018146"/>
          </a:xfrm>
          <a:prstGeom prst="rect">
            <a:avLst/>
          </a:prstGeom>
        </p:spPr>
      </p:pic>
      <p:pic>
        <p:nvPicPr>
          <p:cNvPr id="20" name="Рисунок 19" descr="Глобус">
            <a:extLst>
              <a:ext uri="{FF2B5EF4-FFF2-40B4-BE49-F238E27FC236}">
                <a16:creationId xmlns:a16="http://schemas.microsoft.com/office/drawing/2014/main" id="{0090664E-9776-4C3E-BE63-287C3CDD3D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056" y="795405"/>
            <a:ext cx="914400" cy="914400"/>
          </a:xfrm>
          <a:prstGeom prst="rect">
            <a:avLst/>
          </a:prstGeom>
        </p:spPr>
      </p:pic>
      <p:pic>
        <p:nvPicPr>
          <p:cNvPr id="22" name="Рисунок 21" descr="Монеты">
            <a:extLst>
              <a:ext uri="{FF2B5EF4-FFF2-40B4-BE49-F238E27FC236}">
                <a16:creationId xmlns:a16="http://schemas.microsoft.com/office/drawing/2014/main" id="{9DA84495-BE50-4781-8363-E8E8DED8F7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5675" y="2946031"/>
            <a:ext cx="914400" cy="9144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52A1CD8-39BD-4FAB-91D3-DA628744ED56}"/>
              </a:ext>
            </a:extLst>
          </p:cNvPr>
          <p:cNvSpPr/>
          <p:nvPr/>
        </p:nvSpPr>
        <p:spPr>
          <a:xfrm>
            <a:off x="898710" y="3195414"/>
            <a:ext cx="280919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НИР в 2023- 2024 гг. составил 61 057 182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Объем финансирования на одного штатного работника составил </a:t>
            </a:r>
            <a:r>
              <a:rPr lang="ru-RU" sz="1000" spc="5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119 719 </a:t>
            </a:r>
            <a:r>
              <a:rPr lang="ru-RU" sz="1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тенге.</a:t>
            </a:r>
            <a:endParaRPr lang="ru-RU" sz="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0DDAD71-E2A4-4D86-A699-CDDCB818A186}"/>
              </a:ext>
            </a:extLst>
          </p:cNvPr>
          <p:cNvSpPr/>
          <p:nvPr/>
        </p:nvSpPr>
        <p:spPr>
          <a:xfrm>
            <a:off x="4715822" y="549086"/>
            <a:ext cx="413661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«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Абылай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хан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ҚазХҚжәнеӘТУ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Хабаршысы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/Известия 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КазУМОиМЯ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имени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Абылай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хана» (серия «Педагогические науки», «Филологические науки», «Международные отношения и регионоведение»)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 в Перечень изданий, рекомендуемых для публикации основных результатов научной деятельности.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итогам 2023-2024 года было опубликовано 260 научных работ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+mn-lt"/>
              </a:rPr>
              <a:t>Функционируют 3 </a:t>
            </a:r>
            <a:r>
              <a:rPr lang="ru-RU" sz="1000" dirty="0" err="1">
                <a:latin typeface="+mn-lt"/>
              </a:rPr>
              <a:t>Диссовета</a:t>
            </a:r>
            <a:r>
              <a:rPr lang="ru-RU" sz="1000" dirty="0">
                <a:latin typeface="+mn-lt"/>
              </a:rPr>
              <a:t> по 5 образовательным программам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2DE344A-2639-43EE-8BF0-BE5BBDB1AA8B}"/>
              </a:ext>
            </a:extLst>
          </p:cNvPr>
          <p:cNvSpPr/>
          <p:nvPr/>
        </p:nvSpPr>
        <p:spPr>
          <a:xfrm>
            <a:off x="4736467" y="2413691"/>
            <a:ext cx="4256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207 студентов удостоены почетных грамот, призов, заняли призовые места на международных, республиканских олимпиадах и конкурсах, конференциях. </a:t>
            </a:r>
            <a:r>
              <a:rPr lang="kk-KZ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Преподаватели удостоены более 30 наград и премий.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Получено 10 свидетельств о государственной регистрации прав на объекты авторского права.</a:t>
            </a:r>
            <a:endParaRPr lang="ru-RU" sz="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168525A-8880-4621-9AC5-063212E1EB14}"/>
              </a:ext>
            </a:extLst>
          </p:cNvPr>
          <p:cNvSpPr/>
          <p:nvPr/>
        </p:nvSpPr>
        <p:spPr>
          <a:xfrm>
            <a:off x="714288" y="1642778"/>
            <a:ext cx="320727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Опубликовано 717 научных публикаций,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выпуск учебников – 43;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публикаций в изданиях КОКСНВО РК – 79;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статей в журналах с ненулевым-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-фактором – 34.</a:t>
            </a:r>
            <a:endParaRPr lang="ru-RU" sz="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2014 года 171 ученый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КазУМОиМЯ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Абылай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хана опубликовали 228 статей в базе данных </a:t>
            </a:r>
            <a:r>
              <a:rPr lang="ru-RU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Общий индекс цитируемости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Хирша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–10.</a:t>
            </a:r>
            <a:endParaRPr lang="ru-RU" sz="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36C4A2B-81C5-40D1-A5D6-681F56391ED2}"/>
              </a:ext>
            </a:extLst>
          </p:cNvPr>
          <p:cNvSpPr/>
          <p:nvPr/>
        </p:nvSpPr>
        <p:spPr>
          <a:xfrm>
            <a:off x="4781049" y="3275950"/>
            <a:ext cx="4071391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Организовано 52 научные конференции, в 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- 14 международных научно-практических конференций, 25 республиканских, 13 региональных. </a:t>
            </a:r>
            <a:r>
              <a:rPr lang="ru-RU" sz="9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 ученные вуза были задействованы в 264 научных мероприятиях. </a:t>
            </a:r>
            <a:endParaRPr lang="ru-RU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FCD735-5F9D-48B5-8369-6FCD1B0DF60F}"/>
              </a:ext>
            </a:extLst>
          </p:cNvPr>
          <p:cNvSpPr/>
          <p:nvPr/>
        </p:nvSpPr>
        <p:spPr>
          <a:xfrm>
            <a:off x="831257" y="557023"/>
            <a:ext cx="273263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 проект </a:t>
            </a:r>
            <a:r>
              <a:rPr lang="ru-RU" sz="1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грантового</a:t>
            </a:r>
            <a:r>
              <a:rPr lang="ru-RU" sz="1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финансирования МНВО РК; </a:t>
            </a:r>
            <a:endParaRPr lang="ru-RU" sz="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 международных проектов; </a:t>
            </a:r>
            <a:endParaRPr lang="ru-RU" sz="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 инициативных научно-исследовательских проекта;</a:t>
            </a:r>
            <a:endParaRPr lang="ru-RU" sz="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13</a:t>
            </a:r>
            <a:r>
              <a:rPr lang="ru-RU" sz="1000" dirty="0">
                <a:latin typeface="Times New Roman" panose="02020603050405020304" pitchFamily="18" charset="0"/>
                <a:ea typeface="SimSun" panose="02010600030101010101" pitchFamily="2" charset="-122"/>
              </a:rPr>
              <a:t> проектов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партнеров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0DF924-94C9-4F69-BC19-81DD911E1FB1}"/>
              </a:ext>
            </a:extLst>
          </p:cNvPr>
          <p:cNvSpPr/>
          <p:nvPr/>
        </p:nvSpPr>
        <p:spPr>
          <a:xfrm>
            <a:off x="1479056" y="64571"/>
            <a:ext cx="7269407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b="1" dirty="0">
                <a:solidFill>
                  <a:srgbClr val="FFC000"/>
                </a:solidFill>
                <a:latin typeface="+mn-lt"/>
              </a:rPr>
              <a:t>НАУЧНО-ИССЛЕДОВАТЕЛЬСКАЯ ДЕЯТЕЛЬНОСТЬ </a:t>
            </a:r>
            <a:endParaRPr lang="ru-RU" sz="1400" dirty="0">
              <a:solidFill>
                <a:srgbClr val="FFC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2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F9DA17-D239-49BA-86EB-CB4031628F8D}"/>
              </a:ext>
            </a:extLst>
          </p:cNvPr>
          <p:cNvSpPr/>
          <p:nvPr/>
        </p:nvSpPr>
        <p:spPr>
          <a:xfrm>
            <a:off x="1259632" y="188640"/>
            <a:ext cx="4671472" cy="479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2400" b="1" dirty="0">
                <a:solidFill>
                  <a:srgbClr val="FFC000"/>
                </a:solidFill>
                <a:latin typeface="Arial Narrow" panose="020B0606020202030204" pitchFamily="34" charset="0"/>
              </a:rPr>
              <a:t>АКАДЕМИЧЕСКАЯ ДЕЯТЕЛЬНОСТЬ</a:t>
            </a:r>
            <a:endParaRPr lang="ru-RU" sz="2400" dirty="0">
              <a:solidFill>
                <a:srgbClr val="FFC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ECC18DB-D4D6-4A05-ABEA-122648C80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404898"/>
              </p:ext>
            </p:extLst>
          </p:nvPr>
        </p:nvGraphicFramePr>
        <p:xfrm>
          <a:off x="1187624" y="3284984"/>
          <a:ext cx="3816424" cy="20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A010F6A-2BD6-4836-98BD-607842C386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86080"/>
              </p:ext>
            </p:extLst>
          </p:nvPr>
        </p:nvGraphicFramePr>
        <p:xfrm>
          <a:off x="395536" y="750633"/>
          <a:ext cx="2952328" cy="2102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9A93771-17BF-4B11-8620-69FE25886A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823826"/>
              </p:ext>
            </p:extLst>
          </p:nvPr>
        </p:nvGraphicFramePr>
        <p:xfrm>
          <a:off x="3352790" y="750633"/>
          <a:ext cx="2952328" cy="194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CEBB4DB-F227-4184-93B5-002EEE5540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404934"/>
              </p:ext>
            </p:extLst>
          </p:nvPr>
        </p:nvGraphicFramePr>
        <p:xfrm>
          <a:off x="6338764" y="750632"/>
          <a:ext cx="2646040" cy="194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519116B2-D0D0-4234-B6D1-712A2D1C7D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050924"/>
              </p:ext>
            </p:extLst>
          </p:nvPr>
        </p:nvGraphicFramePr>
        <p:xfrm>
          <a:off x="5508105" y="3789040"/>
          <a:ext cx="3384376" cy="182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F7516E-F305-42C6-B4C8-AB24F1ED1A2A}"/>
              </a:ext>
            </a:extLst>
          </p:cNvPr>
          <p:cNvSpPr/>
          <p:nvPr/>
        </p:nvSpPr>
        <p:spPr>
          <a:xfrm>
            <a:off x="5508103" y="3445553"/>
            <a:ext cx="338437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учебном году на постоянной основе обучались 149 иностранных обучающихся 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следующих факультетах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67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370B05E-9F83-4E0D-ABD8-7A96E8B91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796566"/>
              </p:ext>
            </p:extLst>
          </p:nvPr>
        </p:nvGraphicFramePr>
        <p:xfrm>
          <a:off x="395536" y="980728"/>
          <a:ext cx="842493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7EBFFA-D15A-48DF-B504-D5BD427B7720}"/>
              </a:ext>
            </a:extLst>
          </p:cNvPr>
          <p:cNvSpPr/>
          <p:nvPr/>
        </p:nvSpPr>
        <p:spPr>
          <a:xfrm>
            <a:off x="1331640" y="115552"/>
            <a:ext cx="7272808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C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ТРУДОУСТРОЙСТВО ВЫПУСКНИКОВ 2024 ГОДА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C000"/>
                </a:solidFill>
                <a:latin typeface="Arial Narrow" panose="020B0606020202030204" pitchFamily="34" charset="0"/>
              </a:rPr>
              <a:t>В РАЗРЕЗЕ ОБРАЗОВАТЕЛЬНЫХ ПРОГРАММ </a:t>
            </a:r>
            <a:r>
              <a:rPr lang="ru-RU" b="1" dirty="0">
                <a:solidFill>
                  <a:srgbClr val="FFC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5029A3-D718-4BA3-B378-AA5B1E0B0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9" t="30590" r="19288" b="12200"/>
          <a:stretch/>
        </p:blipFill>
        <p:spPr>
          <a:xfrm>
            <a:off x="368846" y="3717032"/>
            <a:ext cx="4824536" cy="294255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58B5EA-B1DF-4356-8B40-A67F1E4FCED3}"/>
              </a:ext>
            </a:extLst>
          </p:cNvPr>
          <p:cNvSpPr/>
          <p:nvPr/>
        </p:nvSpPr>
        <p:spPr>
          <a:xfrm>
            <a:off x="5652120" y="3645024"/>
            <a:ext cx="324036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/>
              <a:t>ДАННЫЕ НАЦИОНАЛЬНОЙ ПАЛАТЫ ПРЕДПРИНИМАТЕЛЕЙ «АТАМЕКЕН» </a:t>
            </a:r>
            <a:br>
              <a:rPr lang="en-US" sz="1400" b="1" dirty="0"/>
            </a:br>
            <a:r>
              <a:rPr lang="ru-RU" sz="1400" b="1" dirty="0"/>
              <a:t>РЕЗУЛЬТАТЫ РЕЙТИНГА ОБРАЗОВАТЕЛЬНЫХ ПРОГРАММ</a:t>
            </a:r>
            <a:br>
              <a:rPr lang="ru-RU" sz="1400" b="1" dirty="0"/>
            </a:br>
            <a:r>
              <a:rPr lang="ru-RU" sz="1400" b="1" dirty="0"/>
              <a:t> (выпуск 2024)</a:t>
            </a:r>
            <a:endParaRPr lang="ru-RU" sz="1400" dirty="0"/>
          </a:p>
        </p:txBody>
      </p:sp>
      <p:sp>
        <p:nvSpPr>
          <p:cNvPr id="5" name="Стрелка: влево 4">
            <a:extLst>
              <a:ext uri="{FF2B5EF4-FFF2-40B4-BE49-F238E27FC236}">
                <a16:creationId xmlns:a16="http://schemas.microsoft.com/office/drawing/2014/main" id="{EBFD0DC1-C241-4973-866C-D8FEFECB7D15}"/>
              </a:ext>
            </a:extLst>
          </p:cNvPr>
          <p:cNvSpPr/>
          <p:nvPr/>
        </p:nvSpPr>
        <p:spPr>
          <a:xfrm>
            <a:off x="5220072" y="4270758"/>
            <a:ext cx="432048" cy="288032"/>
          </a:xfrm>
          <a:prstGeom prst="lef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5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D:\Рабочий стол\Жанерке\скачанные файлы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9" y="5378666"/>
            <a:ext cx="1012189" cy="5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62303" y="3018372"/>
            <a:ext cx="72009" cy="621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D:\Рабочий стол\Жанерке\logo-air-ast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71" y="3348001"/>
            <a:ext cx="1317307" cy="2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50535" y="2396488"/>
            <a:ext cx="216024" cy="1243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80664" y="2396488"/>
            <a:ext cx="216987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80664" y="3617397"/>
            <a:ext cx="216987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D:\Рабочий стол\Жанерке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5" y="4970647"/>
            <a:ext cx="648071" cy="5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Рабочий стол\Жанерке\image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23" y="2629187"/>
            <a:ext cx="1111283" cy="2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D:\Рабочий стол\Жанерке\7dd12a6ad0d5c705339d2ee8c57e0e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80" y="3501674"/>
            <a:ext cx="865758" cy="86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D:\Рабочий стол\Жанерке\forte_logo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" y="4887060"/>
            <a:ext cx="1301163" cy="3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9" descr="D:\Рабочий стол\Жанерке\скачанные файлы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41" y="3822936"/>
            <a:ext cx="686287" cy="3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D:\Рабочий стол\Жанерке\565be294e7ff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24" y="3304137"/>
            <a:ext cx="1315035" cy="3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D:\Рабочий стол\Жанерке\911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85" y="4252827"/>
            <a:ext cx="800109" cy="4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6" descr="D:\Рабочий стол\Жанерке\RG_Brands_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54" y="4814081"/>
            <a:ext cx="545992" cy="63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D:\Рабочий стол\Жанерке\logo-nestl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15" y="5108414"/>
            <a:ext cx="531977" cy="5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9" descr="D:\Рабочий стол\Жанерке\скачанные файлы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55" y="3815253"/>
            <a:ext cx="1677841" cy="3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0" descr="D:\Рабочий стол\Жанерке\logotco_officia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87" y="2923353"/>
            <a:ext cx="742843" cy="7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Объект 2"/>
          <p:cNvSpPr>
            <a:spLocks noGrp="1"/>
          </p:cNvSpPr>
          <p:nvPr>
            <p:ph idx="1"/>
          </p:nvPr>
        </p:nvSpPr>
        <p:spPr>
          <a:xfrm>
            <a:off x="393250" y="592896"/>
            <a:ext cx="8496944" cy="147760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практики и трудоустройства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 имеются договора с около 100  образовательными учреждениями, в том числе международные школы, специализированные лицеи, а также более 200 компаний крупного бизнеса (ТНК, ФПГ, холдинги, концерны) и более 500 компаний среднего бизнеса для прохождения практики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08DC22-5292-4295-ADC2-B980D54388DB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68" y="2597022"/>
            <a:ext cx="1118480" cy="82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6084AE2-6731-4DCC-9750-499061552F12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099" y="2993454"/>
            <a:ext cx="923023" cy="72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Рисунок 22" descr="фонд">
            <a:extLst>
              <a:ext uri="{FF2B5EF4-FFF2-40B4-BE49-F238E27FC236}">
                <a16:creationId xmlns:a16="http://schemas.microsoft.com/office/drawing/2014/main" id="{815474F0-4CA0-4D6E-BE1A-AC2511C2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77" y="5851300"/>
            <a:ext cx="1403212" cy="8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5" descr="архив през">
            <a:extLst>
              <a:ext uri="{FF2B5EF4-FFF2-40B4-BE49-F238E27FC236}">
                <a16:creationId xmlns:a16="http://schemas.microsoft.com/office/drawing/2014/main" id="{69F3CB55-0325-408A-A3EA-8487240D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71" y="3815253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4" descr="ассамблея">
            <a:extLst>
              <a:ext uri="{FF2B5EF4-FFF2-40B4-BE49-F238E27FC236}">
                <a16:creationId xmlns:a16="http://schemas.microsoft.com/office/drawing/2014/main" id="{02002D13-8347-475E-A2C8-3DEC2721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4" y="2251019"/>
            <a:ext cx="1068313" cy="9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1" descr="казис">
            <a:extLst>
              <a:ext uri="{FF2B5EF4-FFF2-40B4-BE49-F238E27FC236}">
                <a16:creationId xmlns:a16="http://schemas.microsoft.com/office/drawing/2014/main" id="{7D340A09-800F-438A-BE0B-D3C7DB1E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30" y="2281355"/>
            <a:ext cx="11144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5D5FD2A-7601-4421-B0D6-34E483933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0768" y="948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B692116-2FC6-4C6F-94E1-66CF948D0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0768" y="2396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39736BB-E5F8-4B72-B55D-A35D20E88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0768" y="3434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C7261F2-0C79-456D-B4C1-179A0E7CB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0768" y="4644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422FD4A-8346-4704-9AD2-27006A307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0768" y="5673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026CF5-B519-41BD-A124-9A81B0338CD0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83" y="4233355"/>
            <a:ext cx="2000250" cy="6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Рисунок 3" descr="logo">
            <a:extLst>
              <a:ext uri="{FF2B5EF4-FFF2-40B4-BE49-F238E27FC236}">
                <a16:creationId xmlns:a16="http://schemas.microsoft.com/office/drawing/2014/main" id="{7453EE24-30CB-44F7-87F0-D02323F9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555" y="4962496"/>
            <a:ext cx="1048362" cy="92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12">
            <a:extLst>
              <a:ext uri="{FF2B5EF4-FFF2-40B4-BE49-F238E27FC236}">
                <a16:creationId xmlns:a16="http://schemas.microsoft.com/office/drawing/2014/main" id="{B7941D3A-FF4D-4451-B143-C49ACDB4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57" y="4277941"/>
            <a:ext cx="1257111" cy="121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28" descr="ЖУСАН БАНК2">
            <a:extLst>
              <a:ext uri="{FF2B5EF4-FFF2-40B4-BE49-F238E27FC236}">
                <a16:creationId xmlns:a16="http://schemas.microsoft.com/office/drawing/2014/main" id="{72C38E5A-EFD2-4529-B3B4-9EC7471D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1517" y="8577783"/>
            <a:ext cx="12477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18">
            <a:extLst>
              <a:ext uri="{FF2B5EF4-FFF2-40B4-BE49-F238E27FC236}">
                <a16:creationId xmlns:a16="http://schemas.microsoft.com/office/drawing/2014/main" id="{14B1C71F-D6E9-4CA8-B28B-AAAB088CF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69108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19">
            <a:extLst>
              <a:ext uri="{FF2B5EF4-FFF2-40B4-BE49-F238E27FC236}">
                <a16:creationId xmlns:a16="http://schemas.microsoft.com/office/drawing/2014/main" id="{6C934572-2212-46F0-917F-2DB45746D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24246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9B12AA10-A238-4A3E-8ED5-6853B591D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35866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98682E1F-9B4B-4B7F-AA01-2720E548E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49106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C4FD4454-E54C-4B1B-BAED-75E4DA5F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61965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ru-RU" altLang="ru-RU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08A1F5B2-A47F-4B4E-B9D9-264F74ECB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71014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A7D669A9-7EC1-4B5E-9E02-9BD26AD83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78919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25">
            <a:extLst>
              <a:ext uri="{FF2B5EF4-FFF2-40B4-BE49-F238E27FC236}">
                <a16:creationId xmlns:a16="http://schemas.microsoft.com/office/drawing/2014/main" id="{FFAC4C31-77F6-493C-B6D3-58F98D284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85777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26">
            <a:extLst>
              <a:ext uri="{FF2B5EF4-FFF2-40B4-BE49-F238E27FC236}">
                <a16:creationId xmlns:a16="http://schemas.microsoft.com/office/drawing/2014/main" id="{FE8B48A6-1836-4928-97DC-3CAC16BC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1517" y="92731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kk-KZ" altLang="ru-RU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kk-KZ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5908DF1-123E-45E5-8A8A-857442952CA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70" y="2474745"/>
            <a:ext cx="797364" cy="79736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0BC43E9-37FE-4F98-BC08-F2BED4B4FF3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5" y="3667284"/>
            <a:ext cx="1535654" cy="44453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376E7E1-7F3C-4D4E-B42B-12151E783BB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27977" y="4272483"/>
            <a:ext cx="1051032" cy="48472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DF5CA44F-7AD6-4353-8342-C5F4B5347D2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20908" y="6155915"/>
            <a:ext cx="2359020" cy="67248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127D9E4-ED07-4CFB-966E-A55AE21E537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0219" y="5951705"/>
            <a:ext cx="1138604" cy="63334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152E675-5EF5-449A-A824-458C133D4E0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34" y="6006542"/>
            <a:ext cx="1946957" cy="55524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34FFEAD-D240-4BC7-8F10-544138FC0D7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49669" y="3635006"/>
            <a:ext cx="1046666" cy="103822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969CBA4-EDF1-433E-BCB8-67646392BA7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854183" y="5585527"/>
            <a:ext cx="1575078" cy="523246"/>
          </a:xfrm>
          <a:prstGeom prst="rect">
            <a:avLst/>
          </a:prstGeom>
        </p:spPr>
      </p:pic>
      <p:pic>
        <p:nvPicPr>
          <p:cNvPr id="99" name="Picture 2" descr="Международная школа «Мирас»">
            <a:extLst>
              <a:ext uri="{FF2B5EF4-FFF2-40B4-BE49-F238E27FC236}">
                <a16:creationId xmlns:a16="http://schemas.microsoft.com/office/drawing/2014/main" id="{DDA44AD0-6468-43B4-969D-26E9DDEB7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32" y="2596777"/>
            <a:ext cx="1600535" cy="3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0" descr="Международный Казахско-Китайский Языковой колледж - мкр. 5, 45А, Алматы -  Викисити">
            <a:extLst>
              <a:ext uri="{FF2B5EF4-FFF2-40B4-BE49-F238E27FC236}">
                <a16:creationId xmlns:a16="http://schemas.microsoft.com/office/drawing/2014/main" id="{3B40F6DB-D971-4525-A7B7-F1BADEAD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94" y="2944519"/>
            <a:ext cx="780678" cy="78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0FC460B4-840F-4A86-B0AD-C7359E9E7B5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53" y="2384193"/>
            <a:ext cx="1224774" cy="382814"/>
          </a:xfrm>
          <a:prstGeom prst="rect">
            <a:avLst/>
          </a:prstGeom>
        </p:spPr>
      </p:pic>
      <p:pic>
        <p:nvPicPr>
          <p:cNvPr id="102" name="Picture 2" descr="Купить акции Каспи банка (Kaspi Bank) на бирже в Казахстане и Украине">
            <a:extLst>
              <a:ext uri="{FF2B5EF4-FFF2-40B4-BE49-F238E27FC236}">
                <a16:creationId xmlns:a16="http://schemas.microsoft.com/office/drawing/2014/main" id="{0F33AD34-D3D1-40D4-BB3A-C6499616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20" y="5196982"/>
            <a:ext cx="1293821" cy="6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D142A51A-763D-46B2-A7D9-BB57A560292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30" y="6050141"/>
            <a:ext cx="1134127" cy="35838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442BC728-9026-4CFE-8A88-9EBD09FA5C3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01" y="6552846"/>
            <a:ext cx="1224775" cy="26567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2D73F16A-037B-4A73-A1B5-BC352D1259F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3" y="4863303"/>
            <a:ext cx="1390474" cy="3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03787"/>
      </p:ext>
    </p:extLst>
  </p:cSld>
  <p:clrMapOvr>
    <a:masterClrMapping/>
  </p:clrMapOvr>
</p:sld>
</file>

<file path=ppt/theme/theme1.xml><?xml version="1.0" encoding="utf-8"?>
<a:theme xmlns:a="http://schemas.openxmlformats.org/drawingml/2006/main" name="докла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доклад</Template>
  <TotalTime>16338</TotalTime>
  <Words>1395</Words>
  <Application>Microsoft Office PowerPoint</Application>
  <PresentationFormat>Экран (4:3)</PresentationFormat>
  <Paragraphs>256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Calibri</vt:lpstr>
      <vt:lpstr>Lora</vt:lpstr>
      <vt:lpstr>Open Sans</vt:lpstr>
      <vt:lpstr>Tahoma</vt:lpstr>
      <vt:lpstr>Times New Roman</vt:lpstr>
      <vt:lpstr>Wingdings</vt:lpstr>
      <vt:lpstr>доклад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Аида</dc:creator>
  <cp:lastModifiedBy>Admin</cp:lastModifiedBy>
  <cp:revision>1555</cp:revision>
  <cp:lastPrinted>2023-01-12T10:47:39Z</cp:lastPrinted>
  <dcterms:created xsi:type="dcterms:W3CDTF">2010-11-04T08:55:47Z</dcterms:created>
  <dcterms:modified xsi:type="dcterms:W3CDTF">2025-02-06T11:57:12Z</dcterms:modified>
</cp:coreProperties>
</file>